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60" r:id="rId2"/>
    <p:sldId id="268" r:id="rId3"/>
    <p:sldId id="263" r:id="rId4"/>
    <p:sldId id="26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3" orient="horz" pos="686" userDrawn="1">
          <p15:clr>
            <a:srgbClr val="A4A3A4"/>
          </p15:clr>
        </p15:guide>
        <p15:guide id="4" orient="horz" pos="323" userDrawn="1">
          <p15:clr>
            <a:srgbClr val="A4A3A4"/>
          </p15:clr>
        </p15:guide>
        <p15:guide id="7" orient="horz" pos="3589" userDrawn="1">
          <p15:clr>
            <a:srgbClr val="A4A3A4"/>
          </p15:clr>
        </p15:guide>
        <p15:guide id="8" pos="2880">
          <p15:clr>
            <a:srgbClr val="A4A3A4"/>
          </p15:clr>
        </p15:guide>
        <p15:guide id="10" pos="295" userDrawn="1">
          <p15:clr>
            <a:srgbClr val="A4A3A4"/>
          </p15:clr>
        </p15:guide>
        <p15:guide id="11" pos="5465" userDrawn="1">
          <p15:clr>
            <a:srgbClr val="A4A3A4"/>
          </p15:clr>
        </p15:guide>
        <p15:guide id="13" pos="3833" userDrawn="1">
          <p15:clr>
            <a:srgbClr val="A4A3A4"/>
          </p15:clr>
        </p15:guide>
        <p15:guide id="14" pos="3628" userDrawn="1">
          <p15:clr>
            <a:srgbClr val="A4A3A4"/>
          </p15:clr>
        </p15:guide>
        <p15:guide id="15" pos="771" userDrawn="1">
          <p15:clr>
            <a:srgbClr val="A4A3A4"/>
          </p15:clr>
        </p15:guide>
        <p15:guide id="16" pos="3732" userDrawn="1">
          <p15:clr>
            <a:srgbClr val="A4A3A4"/>
          </p15:clr>
        </p15:guide>
        <p15:guide id="17" pos="2109" userDrawn="1">
          <p15:clr>
            <a:srgbClr val="A4A3A4"/>
          </p15:clr>
        </p15:guide>
        <p15:guide id="18" orient="horz" pos="1071" userDrawn="1">
          <p15:clr>
            <a:srgbClr val="A4A3A4"/>
          </p15:clr>
        </p15:guide>
        <p15:guide id="19" orient="horz" pos="1457" userDrawn="1">
          <p15:clr>
            <a:srgbClr val="A4A3A4"/>
          </p15:clr>
        </p15:guide>
        <p15:guide id="20" orient="horz" pos="890" userDrawn="1">
          <p15:clr>
            <a:srgbClr val="A4A3A4"/>
          </p15:clr>
        </p15:guide>
        <p15:guide id="21" orient="horz" pos="3339" userDrawn="1">
          <p15:clr>
            <a:srgbClr val="A4A3A4"/>
          </p15:clr>
        </p15:guide>
        <p15:guide id="22" pos="7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DA7"/>
    <a:srgbClr val="DB26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9754"/>
    <p:restoredTop sz="76136" autoAdjust="0"/>
  </p:normalViewPr>
  <p:slideViewPr>
    <p:cSldViewPr snapToGrid="0" snapToObjects="1" showGuides="1">
      <p:cViewPr varScale="1">
        <p:scale>
          <a:sx n="105" d="100"/>
          <a:sy n="105" d="100"/>
        </p:scale>
        <p:origin x="1218" y="144"/>
      </p:cViewPr>
      <p:guideLst>
        <p:guide orient="horz" pos="686"/>
        <p:guide orient="horz" pos="323"/>
        <p:guide orient="horz" pos="3589"/>
        <p:guide pos="2880"/>
        <p:guide pos="295"/>
        <p:guide pos="5465"/>
        <p:guide pos="3833"/>
        <p:guide pos="3628"/>
        <p:guide pos="771"/>
        <p:guide pos="3732"/>
        <p:guide pos="2109"/>
        <p:guide orient="horz" pos="1071"/>
        <p:guide orient="horz" pos="1457"/>
        <p:guide orient="horz" pos="890"/>
        <p:guide orient="horz" pos="3339"/>
        <p:guide pos="7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A8A241-3E25-7740-9C87-9F51A1CEFF1A}" type="datetimeFigureOut">
              <a:rPr lang="en-US" smtClean="0"/>
              <a:t>10/16/2017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E8202C-7F1E-054D-9F63-DEA8BF6D445C}" type="slidenum">
              <a:rPr lang="en-US" smtClean="0"/>
              <a:t>‹#›</a:t>
            </a:fld>
            <a:endParaRPr lang="en-US" dirty="0"/>
          </a:p>
        </p:txBody>
      </p:sp>
    </p:spTree>
    <p:extLst>
      <p:ext uri="{BB962C8B-B14F-4D97-AF65-F5344CB8AC3E}">
        <p14:creationId xmlns:p14="http://schemas.microsoft.com/office/powerpoint/2010/main" val="561980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www.corestandards.org/ELA-Literacy/RL/5/4/" TargetMode="External"/><Relationship Id="rId3" Type="http://schemas.openxmlformats.org/officeDocument/2006/relationships/hyperlink" Target="http://www.corestandards.org/ELA-Literacy/CCRA/SL/2/" TargetMode="External"/><Relationship Id="rId7" Type="http://schemas.openxmlformats.org/officeDocument/2006/relationships/hyperlink" Target="http://www.corestandards.org/ELA-Literacy/SL/4/3/"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www.corestandards.org/ELA-Literacy/SL/5/1/" TargetMode="External"/><Relationship Id="rId5" Type="http://schemas.openxmlformats.org/officeDocument/2006/relationships/hyperlink" Target="http://www.corestandards.org/ELA-Literacy/SL/4/1/" TargetMode="External"/><Relationship Id="rId10" Type="http://schemas.openxmlformats.org/officeDocument/2006/relationships/hyperlink" Target="https://mhschool.com/socialstudies/2009/teacher/pdf/ncss.pdf" TargetMode="External"/><Relationship Id="rId4" Type="http://schemas.openxmlformats.org/officeDocument/2006/relationships/hyperlink" Target="http://www.corestandards.org/ELA-Literacy/CCRA/SL/1/" TargetMode="External"/><Relationship Id="rId9" Type="http://schemas.openxmlformats.org/officeDocument/2006/relationships/hyperlink" Target="http://www.econedlink.org/economic-standards/national-economic-standards.php?nid=Standard+14"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b="1" dirty="0"/>
              <a:t>Standards and Teaching Notes</a:t>
            </a:r>
          </a:p>
          <a:p>
            <a:pPr marL="0" marR="0">
              <a:spcBef>
                <a:spcPts val="0"/>
              </a:spcBef>
              <a:spcAft>
                <a:spcPts val="0"/>
              </a:spcAft>
            </a:pPr>
            <a:r>
              <a:rPr lang="en-US" sz="1400" b="1" kern="1600" dirty="0">
                <a:solidFill>
                  <a:srgbClr val="0099A8"/>
                </a:solidFill>
                <a:effectLst/>
                <a:latin typeface="Calibri" panose="020F0502020204030204" pitchFamily="34" charset="0"/>
                <a:ea typeface="Times New Roman" panose="02020603050405020304" pitchFamily="18" charset="0"/>
              </a:rPr>
              <a:t>Philanthropy Objectives</a:t>
            </a:r>
          </a:p>
          <a:p>
            <a:pPr marL="342900" marR="0" lvl="0" indent="-342900">
              <a:lnSpc>
                <a:spcPts val="1200"/>
              </a:lnSpc>
              <a:spcBef>
                <a:spcPts val="0"/>
              </a:spcBef>
              <a:spcAft>
                <a:spcPts val="200"/>
              </a:spcAft>
              <a:buClr>
                <a:srgbClr val="D8262E"/>
              </a:buClr>
              <a:buFont typeface="Symbol" panose="05050102010706020507" pitchFamily="18" charset="2"/>
              <a:buChar char=""/>
            </a:pPr>
            <a:r>
              <a:rPr lang="en-US" sz="1050" dirty="0">
                <a:effectLst/>
                <a:latin typeface="Calibri" panose="020F0502020204030204" pitchFamily="34" charset="0"/>
                <a:ea typeface="MS Mincho" panose="02020609040205080304" pitchFamily="49" charset="-128"/>
                <a:cs typeface="Times New Roman" panose="02020603050405020304" pitchFamily="18" charset="0"/>
              </a:rPr>
              <a:t>Create a list of ways to apply today’s learning about philanthropy to family, school and community.</a:t>
            </a:r>
          </a:p>
          <a:p>
            <a:pPr marL="342900" marR="0" lvl="0" indent="-342900">
              <a:lnSpc>
                <a:spcPts val="1200"/>
              </a:lnSpc>
              <a:spcBef>
                <a:spcPts val="0"/>
              </a:spcBef>
              <a:spcAft>
                <a:spcPts val="200"/>
              </a:spcAft>
              <a:buClr>
                <a:srgbClr val="D8262E"/>
              </a:buClr>
              <a:buFont typeface="Symbol" panose="05050102010706020507" pitchFamily="18" charset="2"/>
              <a:buChar char=""/>
            </a:pPr>
            <a:r>
              <a:rPr lang="en-US" sz="1050" dirty="0">
                <a:effectLst/>
                <a:latin typeface="Calibri" panose="020F0502020204030204" pitchFamily="34" charset="0"/>
                <a:ea typeface="MS Mincho" panose="02020609040205080304" pitchFamily="49" charset="-128"/>
                <a:cs typeface="Times New Roman" panose="02020603050405020304" pitchFamily="18" charset="0"/>
              </a:rPr>
              <a:t>Summarize the main points from a speaker's presentation.</a:t>
            </a:r>
          </a:p>
          <a:p>
            <a:pPr marL="342900" marR="0" lvl="0" indent="-342900">
              <a:lnSpc>
                <a:spcPts val="1200"/>
              </a:lnSpc>
              <a:spcBef>
                <a:spcPts val="0"/>
              </a:spcBef>
              <a:spcAft>
                <a:spcPts val="200"/>
              </a:spcAft>
              <a:buClr>
                <a:srgbClr val="D8262E"/>
              </a:buClr>
              <a:buFont typeface="Symbol" panose="05050102010706020507" pitchFamily="18" charset="2"/>
              <a:buChar char=""/>
            </a:pPr>
            <a:r>
              <a:rPr lang="en-US" sz="1050" dirty="0">
                <a:effectLst/>
                <a:latin typeface="Calibri" panose="020F0502020204030204" pitchFamily="34" charset="0"/>
                <a:ea typeface="MS Mincho" panose="02020609040205080304" pitchFamily="49" charset="-128"/>
                <a:cs typeface="Times New Roman" panose="02020603050405020304" pitchFamily="18" charset="0"/>
              </a:rPr>
              <a:t>Convince others to give time, talent and/or treasure towards a community need related to personal passions.</a:t>
            </a:r>
          </a:p>
          <a:p>
            <a:pPr marL="0" marR="0">
              <a:spcBef>
                <a:spcPts val="1200"/>
              </a:spcBef>
              <a:spcAft>
                <a:spcPts val="0"/>
              </a:spcAft>
            </a:pPr>
            <a:r>
              <a:rPr lang="en-US" sz="1400" b="1" kern="1600" dirty="0">
                <a:solidFill>
                  <a:srgbClr val="0099A8"/>
                </a:solidFill>
                <a:effectLst/>
                <a:latin typeface="Calibri" panose="020F0502020204030204" pitchFamily="34" charset="0"/>
                <a:ea typeface="Times New Roman" panose="02020603050405020304" pitchFamily="18" charset="0"/>
              </a:rPr>
              <a:t>Entrepreneurship Objectives</a:t>
            </a:r>
          </a:p>
          <a:p>
            <a:pPr marL="342900" marR="0" lvl="0" indent="-342900">
              <a:lnSpc>
                <a:spcPts val="1200"/>
              </a:lnSpc>
              <a:spcBef>
                <a:spcPts val="0"/>
              </a:spcBef>
              <a:spcAft>
                <a:spcPts val="200"/>
              </a:spcAft>
              <a:buClr>
                <a:srgbClr val="D8262E"/>
              </a:buClr>
              <a:buFont typeface="Symbol" panose="05050102010706020507" pitchFamily="18" charset="2"/>
              <a:buChar char=""/>
            </a:pPr>
            <a:r>
              <a:rPr lang="en-US" sz="1050" dirty="0">
                <a:effectLst/>
                <a:latin typeface="Calibri" panose="020F0502020204030204" pitchFamily="34" charset="0"/>
                <a:ea typeface="MS Mincho" panose="02020609040205080304" pitchFamily="49" charset="-128"/>
                <a:cs typeface="Times New Roman" panose="02020603050405020304" pitchFamily="18" charset="0"/>
              </a:rPr>
              <a:t>Analyze needs of communities and nonprofit organizations for the purpose of planning philanthropic efforts.</a:t>
            </a:r>
          </a:p>
          <a:p>
            <a:pPr marL="0" marR="0">
              <a:spcBef>
                <a:spcPts val="1200"/>
              </a:spcBef>
              <a:spcAft>
                <a:spcPts val="0"/>
              </a:spcAft>
            </a:pPr>
            <a:r>
              <a:rPr lang="en-US" sz="1400" b="1" kern="1600" dirty="0">
                <a:solidFill>
                  <a:srgbClr val="0099A8"/>
                </a:solidFill>
                <a:effectLst/>
                <a:latin typeface="Calibri" panose="020F0502020204030204" pitchFamily="34" charset="0"/>
                <a:ea typeface="Times New Roman" panose="02020603050405020304" pitchFamily="18" charset="0"/>
              </a:rPr>
              <a:t>Anchor Standards</a:t>
            </a:r>
          </a:p>
          <a:p>
            <a:pPr marL="342900" marR="0" lvl="0" indent="-342900">
              <a:lnSpc>
                <a:spcPts val="1200"/>
              </a:lnSpc>
              <a:spcBef>
                <a:spcPts val="0"/>
              </a:spcBef>
              <a:spcAft>
                <a:spcPts val="200"/>
              </a:spcAft>
              <a:buClr>
                <a:srgbClr val="D8262E"/>
              </a:buClr>
              <a:buFont typeface="Symbol" panose="05050102010706020507" pitchFamily="18" charset="2"/>
              <a:buChar char=""/>
            </a:pPr>
            <a:r>
              <a:rPr lang="en-US" sz="1200" u="sng" cap="all" dirty="0">
                <a:solidFill>
                  <a:srgbClr val="373737"/>
                </a:solidFill>
                <a:effectLst/>
                <a:latin typeface="Calibri" panose="020F0502020204030204" pitchFamily="34" charset="0"/>
                <a:ea typeface="MS Mincho" panose="02020609040205080304" pitchFamily="49" charset="-128"/>
                <a:cs typeface="Times New Roman" panose="02020603050405020304" pitchFamily="18" charset="0"/>
                <a:hlinkClick r:id="rId3"/>
              </a:rPr>
              <a:t>CCSS.ELA-LITERACY.CCRA.SL.2</a:t>
            </a:r>
            <a:r>
              <a:rPr lang="en-US" sz="1200" dirty="0">
                <a:solidFill>
                  <a:srgbClr val="202020"/>
                </a:solidFill>
                <a:effectLst/>
                <a:latin typeface="Calibri" panose="020F0502020204030204" pitchFamily="34" charset="0"/>
                <a:ea typeface="MS Mincho" panose="02020609040205080304" pitchFamily="49" charset="-128"/>
                <a:cs typeface="Times New Roman" panose="02020603050405020304" pitchFamily="18" charset="0"/>
              </a:rPr>
              <a:t/>
            </a:r>
            <a:br>
              <a:rPr lang="en-US" sz="1200" dirty="0">
                <a:solidFill>
                  <a:srgbClr val="202020"/>
                </a:solidFill>
                <a:effectLst/>
                <a:latin typeface="Calibri" panose="020F0502020204030204" pitchFamily="34" charset="0"/>
                <a:ea typeface="MS Mincho" panose="02020609040205080304" pitchFamily="49" charset="-128"/>
                <a:cs typeface="Times New Roman" panose="02020603050405020304" pitchFamily="18" charset="0"/>
              </a:rPr>
            </a:br>
            <a:r>
              <a:rPr lang="en-US" sz="1200" dirty="0">
                <a:solidFill>
                  <a:srgbClr val="202020"/>
                </a:solidFill>
                <a:effectLst/>
                <a:latin typeface="Calibri" panose="020F0502020204030204" pitchFamily="34" charset="0"/>
                <a:ea typeface="MS Mincho" panose="02020609040205080304" pitchFamily="49" charset="-128"/>
                <a:cs typeface="Times New Roman" panose="02020603050405020304" pitchFamily="18" charset="0"/>
              </a:rPr>
              <a:t>Integrate and evaluate information presented in diverse media and formats, including visually, quantitatively, and orally.</a:t>
            </a:r>
            <a:endParaRPr lang="en-US" sz="1050" dirty="0">
              <a:effectLst/>
              <a:latin typeface="Calibri" panose="020F0502020204030204" pitchFamily="34" charset="0"/>
              <a:ea typeface="MS Mincho" panose="02020609040205080304" pitchFamily="49" charset="-128"/>
              <a:cs typeface="Times New Roman" panose="02020603050405020304" pitchFamily="18" charset="0"/>
            </a:endParaRPr>
          </a:p>
          <a:p>
            <a:pPr marL="342900" marR="0" lvl="0" indent="-342900">
              <a:lnSpc>
                <a:spcPts val="1200"/>
              </a:lnSpc>
              <a:spcBef>
                <a:spcPts val="0"/>
              </a:spcBef>
              <a:spcAft>
                <a:spcPts val="200"/>
              </a:spcAft>
              <a:buClr>
                <a:srgbClr val="D8262E"/>
              </a:buClr>
              <a:buFont typeface="Symbol" panose="05050102010706020507" pitchFamily="18" charset="2"/>
              <a:buChar char=""/>
            </a:pPr>
            <a:r>
              <a:rPr lang="en-US" sz="1200" u="sng" cap="all" dirty="0">
                <a:solidFill>
                  <a:srgbClr val="373737"/>
                </a:solidFill>
                <a:effectLst/>
                <a:latin typeface="Calibri" panose="020F0502020204030204" pitchFamily="34" charset="0"/>
                <a:ea typeface="MS Mincho" panose="02020609040205080304" pitchFamily="49" charset="-128"/>
                <a:cs typeface="Times New Roman" panose="02020603050405020304" pitchFamily="18" charset="0"/>
                <a:hlinkClick r:id="rId4"/>
              </a:rPr>
              <a:t>CCSS.ELA-LITERACY.CCRA.SL.1</a:t>
            </a:r>
            <a:r>
              <a:rPr lang="en-US" sz="1200" dirty="0">
                <a:effectLst/>
                <a:latin typeface="Calibri" panose="020F0502020204030204" pitchFamily="34" charset="0"/>
                <a:ea typeface="MS Mincho" panose="02020609040205080304" pitchFamily="49" charset="-128"/>
                <a:cs typeface="Times New Roman" panose="02020603050405020304" pitchFamily="18" charset="0"/>
              </a:rPr>
              <a:t/>
            </a:r>
            <a:br>
              <a:rPr lang="en-US" sz="1200" dirty="0">
                <a:effectLst/>
                <a:latin typeface="Calibri" panose="020F0502020204030204" pitchFamily="34" charset="0"/>
                <a:ea typeface="MS Mincho" panose="02020609040205080304" pitchFamily="49" charset="-128"/>
                <a:cs typeface="Times New Roman" panose="02020603050405020304" pitchFamily="18" charset="0"/>
              </a:rPr>
            </a:br>
            <a:r>
              <a:rPr lang="en-US" sz="1200" dirty="0">
                <a:effectLst/>
                <a:latin typeface="Calibri" panose="020F0502020204030204" pitchFamily="34" charset="0"/>
                <a:ea typeface="MS Mincho" panose="02020609040205080304" pitchFamily="49" charset="-128"/>
                <a:cs typeface="Times New Roman" panose="02020603050405020304" pitchFamily="18" charset="0"/>
              </a:rPr>
              <a:t>Prepare for and participate effectively in a range of conversations and collaborations with diverse partners, building on others' ideas and expressing their own clearly and persuasively.</a:t>
            </a:r>
            <a:endParaRPr lang="en-US" sz="105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spcBef>
                <a:spcPts val="1200"/>
              </a:spcBef>
              <a:spcAft>
                <a:spcPts val="0"/>
              </a:spcAft>
            </a:pPr>
            <a:r>
              <a:rPr lang="en-US" sz="1400" b="1" kern="1600" dirty="0">
                <a:solidFill>
                  <a:srgbClr val="0099A8"/>
                </a:solidFill>
                <a:effectLst/>
                <a:latin typeface="Calibri" panose="020F0502020204030204" pitchFamily="34" charset="0"/>
                <a:ea typeface="Times New Roman" panose="02020603050405020304" pitchFamily="18" charset="0"/>
              </a:rPr>
              <a:t>Common Core Standards</a:t>
            </a:r>
          </a:p>
          <a:p>
            <a:pPr marL="342900" marR="0" lvl="0" indent="-342900">
              <a:lnSpc>
                <a:spcPts val="1200"/>
              </a:lnSpc>
              <a:spcBef>
                <a:spcPts val="0"/>
              </a:spcBef>
              <a:spcAft>
                <a:spcPts val="200"/>
              </a:spcAft>
              <a:buClr>
                <a:srgbClr val="D8262E"/>
              </a:buClr>
              <a:buFont typeface="Symbol" panose="05050102010706020507" pitchFamily="18" charset="2"/>
              <a:buChar char=""/>
            </a:pPr>
            <a:r>
              <a:rPr lang="en-US" sz="1200" u="sng" cap="all" dirty="0">
                <a:solidFill>
                  <a:srgbClr val="373737"/>
                </a:solidFill>
                <a:effectLst/>
                <a:latin typeface="Calibri" panose="020F0502020204030204" pitchFamily="34" charset="0"/>
                <a:ea typeface="MS Mincho" panose="02020609040205080304" pitchFamily="49" charset="-128"/>
                <a:cs typeface="Times New Roman" panose="02020603050405020304" pitchFamily="18" charset="0"/>
                <a:hlinkClick r:id="rId5"/>
              </a:rPr>
              <a:t>CCSS.ELA-LITERACY.SL.4.1</a:t>
            </a:r>
            <a:r>
              <a:rPr lang="en-US" sz="1200" dirty="0">
                <a:effectLst/>
                <a:latin typeface="Calibri" panose="020F0502020204030204" pitchFamily="34" charset="0"/>
                <a:ea typeface="MS Mincho" panose="02020609040205080304" pitchFamily="49" charset="-128"/>
                <a:cs typeface="Times New Roman" panose="02020603050405020304" pitchFamily="18" charset="0"/>
              </a:rPr>
              <a:t> and </a:t>
            </a:r>
            <a:r>
              <a:rPr lang="en-US" sz="1200" u="sng" cap="all" dirty="0">
                <a:solidFill>
                  <a:srgbClr val="373737"/>
                </a:solidFill>
                <a:effectLst/>
                <a:latin typeface="Calibri" panose="020F0502020204030204" pitchFamily="34" charset="0"/>
                <a:ea typeface="MS Mincho" panose="02020609040205080304" pitchFamily="49" charset="-128"/>
                <a:cs typeface="Times New Roman" panose="02020603050405020304" pitchFamily="18" charset="0"/>
                <a:hlinkClick r:id="rId6"/>
              </a:rPr>
              <a:t>CCSS.ELA-LITERACY.SL.5.1</a:t>
            </a:r>
            <a:r>
              <a:rPr lang="en-US" sz="1200" dirty="0">
                <a:solidFill>
                  <a:srgbClr val="202020"/>
                </a:solidFill>
                <a:effectLst/>
                <a:latin typeface="Calibri" panose="020F0502020204030204" pitchFamily="34" charset="0"/>
                <a:ea typeface="MS Mincho" panose="02020609040205080304" pitchFamily="49" charset="-128"/>
                <a:cs typeface="Times New Roman" panose="02020603050405020304" pitchFamily="18" charset="0"/>
              </a:rPr>
              <a:t/>
            </a:r>
            <a:br>
              <a:rPr lang="en-US" sz="1200" dirty="0">
                <a:solidFill>
                  <a:srgbClr val="202020"/>
                </a:solidFill>
                <a:effectLst/>
                <a:latin typeface="Calibri" panose="020F0502020204030204" pitchFamily="34" charset="0"/>
                <a:ea typeface="MS Mincho" panose="02020609040205080304" pitchFamily="49" charset="-128"/>
                <a:cs typeface="Times New Roman" panose="02020603050405020304" pitchFamily="18" charset="0"/>
              </a:rPr>
            </a:br>
            <a:r>
              <a:rPr lang="en-US" sz="1200" dirty="0">
                <a:solidFill>
                  <a:srgbClr val="202020"/>
                </a:solidFill>
                <a:effectLst/>
                <a:latin typeface="Calibri" panose="020F0502020204030204" pitchFamily="34" charset="0"/>
                <a:ea typeface="MS Mincho" panose="02020609040205080304" pitchFamily="49" charset="-128"/>
                <a:cs typeface="Times New Roman" panose="02020603050405020304" pitchFamily="18" charset="0"/>
              </a:rPr>
              <a:t>Engage effectively in a range of collaborative discussions (one-on-one, in groups, and teacher-led) with diverse partners on </a:t>
            </a:r>
            <a:r>
              <a:rPr lang="en-US" sz="1200" i="1" dirty="0">
                <a:solidFill>
                  <a:srgbClr val="202020"/>
                </a:solidFill>
                <a:effectLst/>
                <a:latin typeface="Calibri" panose="020F0502020204030204" pitchFamily="34" charset="0"/>
                <a:ea typeface="MS Mincho" panose="02020609040205080304" pitchFamily="49" charset="-128"/>
                <a:cs typeface="Times New Roman" panose="02020603050405020304" pitchFamily="18" charset="0"/>
              </a:rPr>
              <a:t>grade 4 topics and texts</a:t>
            </a:r>
            <a:r>
              <a:rPr lang="en-US" sz="1200" dirty="0">
                <a:solidFill>
                  <a:srgbClr val="202020"/>
                </a:solidFill>
                <a:effectLst/>
                <a:latin typeface="Calibri" panose="020F0502020204030204" pitchFamily="34" charset="0"/>
                <a:ea typeface="MS Mincho" panose="02020609040205080304" pitchFamily="49" charset="-128"/>
                <a:cs typeface="Times New Roman" panose="02020603050405020304" pitchFamily="18" charset="0"/>
              </a:rPr>
              <a:t>, building on others' ideas and expressing their own clearly.</a:t>
            </a:r>
            <a:endParaRPr lang="en-US" sz="1050" dirty="0">
              <a:effectLst/>
              <a:latin typeface="Calibri" panose="020F0502020204030204" pitchFamily="34" charset="0"/>
              <a:ea typeface="MS Mincho" panose="02020609040205080304" pitchFamily="49" charset="-128"/>
              <a:cs typeface="Times New Roman" panose="02020603050405020304" pitchFamily="18" charset="0"/>
            </a:endParaRPr>
          </a:p>
          <a:p>
            <a:pPr marL="342900" marR="0" lvl="0" indent="-342900">
              <a:lnSpc>
                <a:spcPts val="1200"/>
              </a:lnSpc>
              <a:spcBef>
                <a:spcPts val="0"/>
              </a:spcBef>
              <a:spcAft>
                <a:spcPts val="200"/>
              </a:spcAft>
              <a:buClr>
                <a:srgbClr val="D8262E"/>
              </a:buClr>
              <a:buFont typeface="Symbol" panose="05050102010706020507" pitchFamily="18" charset="2"/>
              <a:buChar char=""/>
            </a:pPr>
            <a:r>
              <a:rPr lang="en-US" sz="1200" u="sng" cap="all" dirty="0">
                <a:solidFill>
                  <a:srgbClr val="373737"/>
                </a:solidFill>
                <a:effectLst/>
                <a:latin typeface="Calibri" panose="020F0502020204030204" pitchFamily="34" charset="0"/>
                <a:ea typeface="MS Mincho" panose="02020609040205080304" pitchFamily="49" charset="-128"/>
                <a:cs typeface="Times New Roman" panose="02020603050405020304" pitchFamily="18" charset="0"/>
                <a:hlinkClick r:id="rId7"/>
              </a:rPr>
              <a:t>CCSS.ELA-LITERACY.SL.4.3</a:t>
            </a:r>
            <a:r>
              <a:rPr lang="en-US" sz="1200" dirty="0">
                <a:solidFill>
                  <a:srgbClr val="202020"/>
                </a:solidFill>
                <a:effectLst/>
                <a:latin typeface="Calibri" panose="020F0502020204030204" pitchFamily="34" charset="0"/>
                <a:ea typeface="MS Mincho" panose="02020609040205080304" pitchFamily="49" charset="-128"/>
                <a:cs typeface="Times New Roman" panose="02020603050405020304" pitchFamily="18" charset="0"/>
              </a:rPr>
              <a:t/>
            </a:r>
            <a:br>
              <a:rPr lang="en-US" sz="1200" dirty="0">
                <a:solidFill>
                  <a:srgbClr val="202020"/>
                </a:solidFill>
                <a:effectLst/>
                <a:latin typeface="Calibri" panose="020F0502020204030204" pitchFamily="34" charset="0"/>
                <a:ea typeface="MS Mincho" panose="02020609040205080304" pitchFamily="49" charset="-128"/>
                <a:cs typeface="Times New Roman" panose="02020603050405020304" pitchFamily="18" charset="0"/>
              </a:rPr>
            </a:br>
            <a:r>
              <a:rPr lang="en-US" sz="1200" dirty="0">
                <a:solidFill>
                  <a:srgbClr val="202020"/>
                </a:solidFill>
                <a:effectLst/>
                <a:latin typeface="Calibri" panose="020F0502020204030204" pitchFamily="34" charset="0"/>
                <a:ea typeface="MS Mincho" panose="02020609040205080304" pitchFamily="49" charset="-128"/>
                <a:cs typeface="Times New Roman" panose="02020603050405020304" pitchFamily="18" charset="0"/>
              </a:rPr>
              <a:t>Identify the reasons and evidence a speaker provides to support particular points.</a:t>
            </a:r>
            <a:endParaRPr lang="en-US" sz="1050" dirty="0">
              <a:effectLst/>
              <a:latin typeface="Calibri" panose="020F0502020204030204" pitchFamily="34" charset="0"/>
              <a:ea typeface="MS Mincho" panose="02020609040205080304" pitchFamily="49" charset="-128"/>
              <a:cs typeface="Times New Roman" panose="02020603050405020304" pitchFamily="18" charset="0"/>
            </a:endParaRPr>
          </a:p>
          <a:p>
            <a:pPr marL="342900" marR="0" lvl="0" indent="-342900">
              <a:lnSpc>
                <a:spcPts val="1200"/>
              </a:lnSpc>
              <a:spcBef>
                <a:spcPts val="0"/>
              </a:spcBef>
              <a:spcAft>
                <a:spcPts val="200"/>
              </a:spcAft>
              <a:buClr>
                <a:srgbClr val="D8262E"/>
              </a:buClr>
              <a:buFont typeface="Symbol" panose="05050102010706020507" pitchFamily="18" charset="2"/>
              <a:buChar char=""/>
            </a:pPr>
            <a:r>
              <a:rPr lang="en-US" sz="1200" u="sng" cap="all" dirty="0">
                <a:solidFill>
                  <a:srgbClr val="373737"/>
                </a:solidFill>
                <a:effectLst/>
                <a:latin typeface="Calibri" panose="020F0502020204030204" pitchFamily="34" charset="0"/>
                <a:ea typeface="MS Mincho" panose="02020609040205080304" pitchFamily="49" charset="-128"/>
                <a:cs typeface="Times New Roman" panose="02020603050405020304" pitchFamily="18" charset="0"/>
                <a:hlinkClick r:id="rId8"/>
              </a:rPr>
              <a:t>CCSS.ELA-LITERACY.RL.5.4</a:t>
            </a:r>
            <a:r>
              <a:rPr lang="en-US" sz="1200" dirty="0">
                <a:effectLst/>
                <a:latin typeface="Calibri" panose="020F0502020204030204" pitchFamily="34" charset="0"/>
                <a:ea typeface="MS Mincho" panose="02020609040205080304" pitchFamily="49" charset="-128"/>
                <a:cs typeface="Times New Roman" panose="02020603050405020304" pitchFamily="18" charset="0"/>
              </a:rPr>
              <a:t/>
            </a:r>
            <a:br>
              <a:rPr lang="en-US" sz="1200" dirty="0">
                <a:effectLst/>
                <a:latin typeface="Calibri" panose="020F0502020204030204" pitchFamily="34" charset="0"/>
                <a:ea typeface="MS Mincho" panose="02020609040205080304" pitchFamily="49" charset="-128"/>
                <a:cs typeface="Times New Roman" panose="02020603050405020304" pitchFamily="18" charset="0"/>
              </a:rPr>
            </a:br>
            <a:r>
              <a:rPr lang="en-US" sz="1200" dirty="0">
                <a:effectLst/>
                <a:latin typeface="Calibri" panose="020F0502020204030204" pitchFamily="34" charset="0"/>
                <a:ea typeface="MS Mincho" panose="02020609040205080304" pitchFamily="49" charset="-128"/>
                <a:cs typeface="Times New Roman" panose="02020603050405020304" pitchFamily="18" charset="0"/>
              </a:rPr>
              <a:t>Determine the meaning of words and phrases as they are used in a text, including figurative language such as metaphors and similes.</a:t>
            </a:r>
            <a:endParaRPr lang="en-US" sz="105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spcBef>
                <a:spcPts val="1200"/>
              </a:spcBef>
              <a:spcAft>
                <a:spcPts val="0"/>
              </a:spcAft>
            </a:pPr>
            <a:r>
              <a:rPr lang="en-US" sz="1400" b="1" kern="1600" dirty="0">
                <a:solidFill>
                  <a:srgbClr val="0099A8"/>
                </a:solidFill>
                <a:effectLst/>
                <a:latin typeface="Calibri" panose="020F0502020204030204" pitchFamily="34" charset="0"/>
                <a:ea typeface="Times New Roman" panose="02020603050405020304" pitchFamily="18" charset="0"/>
              </a:rPr>
              <a:t>Economics Standards</a:t>
            </a:r>
          </a:p>
          <a:p>
            <a:pPr marL="107950" marR="0" indent="-107950">
              <a:lnSpc>
                <a:spcPts val="1200"/>
              </a:lnSpc>
              <a:spcBef>
                <a:spcPts val="0"/>
              </a:spcBef>
              <a:spcAft>
                <a:spcPts val="200"/>
              </a:spcAft>
            </a:pPr>
            <a:r>
              <a:rPr lang="en-US" sz="1050" b="1" u="sng" dirty="0">
                <a:solidFill>
                  <a:srgbClr val="0000FF"/>
                </a:solidFill>
                <a:effectLst/>
                <a:latin typeface="Calibri" panose="020F0502020204030204" pitchFamily="34" charset="0"/>
                <a:ea typeface="MS Mincho" panose="02020609040205080304" pitchFamily="49" charset="-128"/>
                <a:cs typeface="Times New Roman" panose="02020603050405020304" pitchFamily="18" charset="0"/>
                <a:hlinkClick r:id="rId9"/>
              </a:rPr>
              <a:t>Content Standard 14: Entrepreneurship</a:t>
            </a:r>
            <a:endParaRPr lang="en-US" sz="1050" dirty="0">
              <a:effectLst/>
              <a:latin typeface="Calibri" panose="020F0502020204030204" pitchFamily="34" charset="0"/>
              <a:ea typeface="MS Mincho" panose="02020609040205080304" pitchFamily="49" charset="-128"/>
              <a:cs typeface="Times New Roman" panose="02020603050405020304" pitchFamily="18" charset="0"/>
            </a:endParaRPr>
          </a:p>
          <a:p>
            <a:pPr marL="342900" marR="0" lvl="0" indent="-342900">
              <a:lnSpc>
                <a:spcPts val="1200"/>
              </a:lnSpc>
              <a:spcBef>
                <a:spcPts val="0"/>
              </a:spcBef>
              <a:spcAft>
                <a:spcPts val="200"/>
              </a:spcAft>
              <a:buClr>
                <a:srgbClr val="D8262E"/>
              </a:buClr>
              <a:buFont typeface="Symbol" panose="05050102010706020507" pitchFamily="18" charset="2"/>
              <a:buChar char=""/>
            </a:pPr>
            <a:r>
              <a:rPr lang="en-US" sz="1050" dirty="0">
                <a:effectLst/>
                <a:latin typeface="Calibri" panose="020F0502020204030204" pitchFamily="34" charset="0"/>
                <a:ea typeface="MS Mincho" panose="02020609040205080304" pitchFamily="49" charset="-128"/>
                <a:cs typeface="Times New Roman" panose="02020603050405020304" pitchFamily="18" charset="0"/>
              </a:rPr>
              <a:t>Entrepreneurs and workers often are innovative.  They attempt to solve problems by developing and marketing new or improved products and processes.</a:t>
            </a:r>
          </a:p>
          <a:p>
            <a:pPr marL="0" marR="0">
              <a:spcBef>
                <a:spcPts val="1200"/>
              </a:spcBef>
              <a:spcAft>
                <a:spcPts val="0"/>
              </a:spcAft>
            </a:pPr>
            <a:r>
              <a:rPr lang="en-US" sz="1400" b="1" kern="1600" dirty="0">
                <a:solidFill>
                  <a:srgbClr val="0099A8"/>
                </a:solidFill>
                <a:effectLst/>
                <a:latin typeface="Calibri" panose="020F0502020204030204" pitchFamily="34" charset="0"/>
                <a:ea typeface="Times New Roman" panose="02020603050405020304" pitchFamily="18" charset="0"/>
              </a:rPr>
              <a:t>Social Studies Standards</a:t>
            </a:r>
          </a:p>
          <a:p>
            <a:pPr marL="0" marR="0">
              <a:lnSpc>
                <a:spcPts val="1200"/>
              </a:lnSpc>
              <a:spcBef>
                <a:spcPts val="0"/>
              </a:spcBef>
              <a:spcAft>
                <a:spcPts val="0"/>
              </a:spcAft>
            </a:pPr>
            <a:r>
              <a:rPr lang="en-US" sz="1050" b="1" u="sng" dirty="0">
                <a:solidFill>
                  <a:srgbClr val="0000FF"/>
                </a:solidFill>
                <a:effectLst/>
                <a:latin typeface="Calibri" panose="020F0502020204030204" pitchFamily="34" charset="0"/>
                <a:ea typeface="MS Mincho" panose="02020609040205080304" pitchFamily="49" charset="-128"/>
                <a:cs typeface="Times New Roman" panose="02020603050405020304" pitchFamily="18" charset="0"/>
                <a:hlinkClick r:id="rId10"/>
              </a:rPr>
              <a:t>Civic ideals and practices</a:t>
            </a:r>
            <a:endParaRPr lang="en-US" sz="1050" dirty="0">
              <a:effectLst/>
              <a:latin typeface="Calibri" panose="020F0502020204030204" pitchFamily="34" charset="0"/>
              <a:ea typeface="MS Mincho" panose="02020609040205080304" pitchFamily="49" charset="-128"/>
              <a:cs typeface="Times New Roman" panose="02020603050405020304" pitchFamily="18" charset="0"/>
            </a:endParaRPr>
          </a:p>
          <a:p>
            <a:pPr marL="342900" marR="0" lvl="0" indent="-342900">
              <a:lnSpc>
                <a:spcPts val="1200"/>
              </a:lnSpc>
              <a:spcBef>
                <a:spcPts val="0"/>
              </a:spcBef>
              <a:spcAft>
                <a:spcPts val="200"/>
              </a:spcAft>
              <a:buClr>
                <a:srgbClr val="D8262E"/>
              </a:buClr>
              <a:buFont typeface="Symbol" panose="05050102010706020507" pitchFamily="18" charset="2"/>
              <a:buChar char=""/>
            </a:pPr>
            <a:r>
              <a:rPr lang="en-US" sz="1050" dirty="0">
                <a:effectLst/>
                <a:latin typeface="Calibri" panose="020F0502020204030204" pitchFamily="34" charset="0"/>
                <a:ea typeface="MS Mincho" panose="02020609040205080304" pitchFamily="49" charset="-128"/>
                <a:cs typeface="Times New Roman" panose="02020603050405020304" pitchFamily="18" charset="0"/>
              </a:rPr>
              <a:t>Recognize and interpret how the “common good” can be strengthened through various forms of citizen action.</a:t>
            </a:r>
          </a:p>
          <a:p>
            <a:pPr algn="ctr"/>
            <a:r>
              <a:rPr lang="en-US" sz="1050" dirty="0">
                <a:effectLst/>
                <a:latin typeface="Calibri" panose="020F0502020204030204" pitchFamily="34" charset="0"/>
                <a:ea typeface="MS Mincho" panose="02020609040205080304" pitchFamily="49" charset="-128"/>
                <a:cs typeface="Times New Roman" panose="02020603050405020304" pitchFamily="18" charset="0"/>
              </a:rPr>
              <a:t/>
            </a:r>
            <a:br>
              <a:rPr lang="en-US" sz="1050" dirty="0">
                <a:effectLst/>
                <a:latin typeface="Calibri" panose="020F0502020204030204" pitchFamily="34" charset="0"/>
                <a:ea typeface="MS Mincho" panose="02020609040205080304" pitchFamily="49" charset="-128"/>
                <a:cs typeface="Times New Roman" panose="02020603050405020304" pitchFamily="18" charset="0"/>
              </a:rPr>
            </a:br>
            <a:r>
              <a:rPr lang="en-US" sz="1050" b="1" dirty="0">
                <a:effectLst/>
                <a:latin typeface="Calibri" panose="020F0502020204030204" pitchFamily="34" charset="0"/>
                <a:ea typeface="MS Mincho" panose="02020609040205080304" pitchFamily="49" charset="-128"/>
                <a:cs typeface="Times New Roman" panose="02020603050405020304" pitchFamily="18" charset="0"/>
              </a:rPr>
              <a:t>Teaching</a:t>
            </a:r>
            <a:r>
              <a:rPr lang="en-US" sz="1050" b="1" baseline="0" dirty="0">
                <a:effectLst/>
                <a:latin typeface="Calibri" panose="020F0502020204030204" pitchFamily="34" charset="0"/>
                <a:ea typeface="MS Mincho" panose="02020609040205080304" pitchFamily="49" charset="-128"/>
                <a:cs typeface="Times New Roman" panose="02020603050405020304" pitchFamily="18" charset="0"/>
              </a:rPr>
              <a:t> Notes</a:t>
            </a:r>
          </a:p>
          <a:p>
            <a:pPr marL="0" marR="0">
              <a:lnSpc>
                <a:spcPts val="1500"/>
              </a:lnSpc>
              <a:spcBef>
                <a:spcPts val="0"/>
              </a:spcBef>
              <a:spcAft>
                <a:spcPts val="0"/>
              </a:spcAft>
            </a:pPr>
            <a:r>
              <a:rPr lang="en-US" sz="1200" b="1" i="0" dirty="0">
                <a:solidFill>
                  <a:srgbClr val="31849B"/>
                </a:solidFill>
                <a:effectLst/>
                <a:latin typeface="Calibri" panose="020F0502020204030204" pitchFamily="34" charset="0"/>
                <a:ea typeface="MS Mincho" panose="02020609040205080304" pitchFamily="49" charset="-128"/>
                <a:cs typeface="Times New Roman" panose="02020603050405020304" pitchFamily="18" charset="0"/>
              </a:rPr>
              <a:t>[TEACHER TIP] Prior to class, a recipient organization(s) can be chosen by the teacher (by evaluating the passions and desires of the students and choosing a matching nonprofit) and announced in class today, or students can vote for one, if there are several options, at the beginning of class.  If chosen by the teacher prior to class, then a guest speaker from that organization should be invited to this class period.  If no guest speaker is available, the teacher should present a video or pictures of the nonprofit organization, making sure to cover its mission statement and needs.  This information can also be referenced in the Teacher Overview Guide.</a:t>
            </a:r>
            <a:endParaRPr lang="en-US" sz="1200" i="1"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ts val="1500"/>
              </a:lnSpc>
              <a:spcBef>
                <a:spcPts val="0"/>
              </a:spcBef>
              <a:spcAft>
                <a:spcPts val="0"/>
              </a:spcAft>
            </a:pPr>
            <a:r>
              <a:rPr lang="en-US" sz="1200" b="1" i="1"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Teacher Might say:</a:t>
            </a:r>
            <a:r>
              <a:rPr lang="en-US" sz="1200" i="1"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 “Welcome!  Today we are going to learn about the nonprofit that we can help with a class project, and we will decide what we will do to help.  First we will review vocabulary terms that we will need to remember in our planning process.”</a:t>
            </a:r>
          </a:p>
          <a:p>
            <a:pPr marL="0" marR="0">
              <a:lnSpc>
                <a:spcPts val="1200"/>
              </a:lnSpc>
              <a:spcBef>
                <a:spcPts val="0"/>
              </a:spcBef>
              <a:spcAft>
                <a:spcPts val="0"/>
              </a:spcAft>
            </a:pPr>
            <a:r>
              <a:rPr lang="en-US" sz="1200" dirty="0">
                <a:effectLst/>
                <a:latin typeface="Calibri" panose="020F0502020204030204" pitchFamily="34" charset="0"/>
                <a:ea typeface="MS Mincho" panose="02020609040205080304" pitchFamily="49" charset="-128"/>
                <a:cs typeface="Times New Roman" panose="02020603050405020304" pitchFamily="18" charset="0"/>
              </a:rPr>
              <a:t> </a:t>
            </a:r>
          </a:p>
          <a:p>
            <a:pPr marL="342900" marR="0" lvl="0" indent="-342900">
              <a:lnSpc>
                <a:spcPts val="1500"/>
              </a:lnSpc>
              <a:spcBef>
                <a:spcPts val="0"/>
              </a:spcBef>
              <a:spcAft>
                <a:spcPts val="0"/>
              </a:spcAft>
              <a:buClr>
                <a:srgbClr val="D8262E"/>
              </a:buClr>
              <a:buFont typeface="Symbol" panose="05050102010706020507" pitchFamily="18" charset="2"/>
              <a:buChar char=""/>
            </a:pPr>
            <a:r>
              <a:rPr lang="en-US" sz="12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Teacher will pass out vocabulary review flashcards made previously, one per student, and divide students into two groups by counting off 1-2.</a:t>
            </a:r>
          </a:p>
          <a:p>
            <a:pPr marL="342900" marR="0" lvl="0" indent="-342900">
              <a:lnSpc>
                <a:spcPts val="1500"/>
              </a:lnSpc>
              <a:spcBef>
                <a:spcPts val="0"/>
              </a:spcBef>
              <a:spcAft>
                <a:spcPts val="0"/>
              </a:spcAft>
              <a:buClr>
                <a:srgbClr val="D8262E"/>
              </a:buClr>
              <a:buFont typeface="Symbol" panose="05050102010706020507" pitchFamily="18" charset="2"/>
              <a:buChar char=""/>
            </a:pPr>
            <a:r>
              <a:rPr lang="en-US" sz="12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Ask #1 students to make an inner circle and #2 students make an outer circle (circles should be facing each other.</a:t>
            </a:r>
          </a:p>
          <a:p>
            <a:pPr marL="342900" marR="0" lvl="0" indent="-342900">
              <a:lnSpc>
                <a:spcPts val="1500"/>
              </a:lnSpc>
              <a:spcBef>
                <a:spcPts val="0"/>
              </a:spcBef>
              <a:spcAft>
                <a:spcPts val="0"/>
              </a:spcAft>
              <a:buClr>
                <a:srgbClr val="D8262E"/>
              </a:buClr>
              <a:buFont typeface="Symbol" panose="05050102010706020507" pitchFamily="18" charset="2"/>
              <a:buChar char=""/>
            </a:pPr>
            <a:r>
              <a:rPr lang="en-US" sz="12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Allow up to 30 seconds for students to quiz their partner, then ask outer circle to move clockwise for their next partner to quiz.</a:t>
            </a:r>
          </a:p>
          <a:p>
            <a:pPr marL="342900" marR="0" lvl="0" indent="-342900">
              <a:lnSpc>
                <a:spcPts val="1500"/>
              </a:lnSpc>
              <a:spcBef>
                <a:spcPts val="0"/>
              </a:spcBef>
              <a:spcAft>
                <a:spcPts val="0"/>
              </a:spcAft>
              <a:buClr>
                <a:srgbClr val="D8262E"/>
              </a:buClr>
              <a:buFont typeface="Symbol" panose="05050102010706020507" pitchFamily="18" charset="2"/>
              <a:buChar char=""/>
            </a:pPr>
            <a:r>
              <a:rPr lang="en-US" sz="12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Repeat the activity until students have made it around the entire circle, or until time is up.</a:t>
            </a:r>
          </a:p>
          <a:p>
            <a:pPr algn="l"/>
            <a:endParaRPr lang="en-US" b="0" dirty="0"/>
          </a:p>
        </p:txBody>
      </p:sp>
      <p:sp>
        <p:nvSpPr>
          <p:cNvPr id="4" name="Slide Number Placeholder 3"/>
          <p:cNvSpPr>
            <a:spLocks noGrp="1"/>
          </p:cNvSpPr>
          <p:nvPr>
            <p:ph type="sldNum" sz="quarter" idx="10"/>
          </p:nvPr>
        </p:nvSpPr>
        <p:spPr/>
        <p:txBody>
          <a:bodyPr/>
          <a:lstStyle/>
          <a:p>
            <a:fld id="{3EE8202C-7F1E-054D-9F63-DEA8BF6D445C}" type="slidenum">
              <a:rPr lang="en-US" smtClean="0"/>
              <a:t>1</a:t>
            </a:fld>
            <a:endParaRPr lang="en-US" dirty="0"/>
          </a:p>
        </p:txBody>
      </p:sp>
    </p:spTree>
    <p:extLst>
      <p:ext uri="{BB962C8B-B14F-4D97-AF65-F5344CB8AC3E}">
        <p14:creationId xmlns:p14="http://schemas.microsoft.com/office/powerpoint/2010/main" val="565641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b="1" dirty="0"/>
              <a:t>Teaching Notes</a:t>
            </a:r>
          </a:p>
          <a:p>
            <a:pPr marL="342900" marR="0" lvl="0" indent="-342900">
              <a:lnSpc>
                <a:spcPts val="1500"/>
              </a:lnSpc>
              <a:spcBef>
                <a:spcPts val="0"/>
              </a:spcBef>
              <a:spcAft>
                <a:spcPts val="0"/>
              </a:spcAft>
              <a:buClr>
                <a:srgbClr val="D8262E"/>
              </a:buClr>
              <a:buFont typeface="Symbol" panose="05050102010706020507" pitchFamily="18" charset="2"/>
              <a:buChar char=""/>
            </a:pPr>
            <a:r>
              <a:rPr lang="en-US" sz="12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Close </a:t>
            </a:r>
            <a:r>
              <a:rPr lang="en-US" sz="1200" dirty="0" smtClean="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warm up </a:t>
            </a:r>
            <a:r>
              <a:rPr lang="en-US" sz="12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activity by reviewing the vocabulary terms on PPT slide 2.</a:t>
            </a:r>
          </a:p>
          <a:p>
            <a:pPr algn="l"/>
            <a:endParaRPr lang="en-US" b="0" dirty="0"/>
          </a:p>
        </p:txBody>
      </p:sp>
      <p:sp>
        <p:nvSpPr>
          <p:cNvPr id="4" name="Slide Number Placeholder 3"/>
          <p:cNvSpPr>
            <a:spLocks noGrp="1"/>
          </p:cNvSpPr>
          <p:nvPr>
            <p:ph type="sldNum" sz="quarter" idx="10"/>
          </p:nvPr>
        </p:nvSpPr>
        <p:spPr/>
        <p:txBody>
          <a:bodyPr/>
          <a:lstStyle/>
          <a:p>
            <a:fld id="{3EE8202C-7F1E-054D-9F63-DEA8BF6D445C}" type="slidenum">
              <a:rPr lang="en-US" smtClean="0"/>
              <a:t>2</a:t>
            </a:fld>
            <a:endParaRPr lang="en-US" dirty="0"/>
          </a:p>
        </p:txBody>
      </p:sp>
    </p:spTree>
    <p:extLst>
      <p:ext uri="{BB962C8B-B14F-4D97-AF65-F5344CB8AC3E}">
        <p14:creationId xmlns:p14="http://schemas.microsoft.com/office/powerpoint/2010/main" val="1256856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b="1" dirty="0"/>
              <a:t>Teaching Notes</a:t>
            </a:r>
          </a:p>
          <a:p>
            <a:pPr marL="342900" marR="180340" lvl="0" indent="-342900">
              <a:lnSpc>
                <a:spcPts val="1500"/>
              </a:lnSpc>
              <a:spcBef>
                <a:spcPts val="0"/>
              </a:spcBef>
              <a:spcAft>
                <a:spcPts val="0"/>
              </a:spcAft>
              <a:buClr>
                <a:srgbClr val="C00000"/>
              </a:buClr>
              <a:buSzPts val="1100"/>
              <a:buFont typeface="Symbol" panose="05050102010706020507" pitchFamily="18" charset="2"/>
              <a:buChar char=""/>
            </a:pPr>
            <a:r>
              <a:rPr lang="en-US" sz="1200" dirty="0" smtClean="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Teacher reveals the chosen recipient organization, or takes a class vote to decide on a nonprofit to help.</a:t>
            </a:r>
          </a:p>
          <a:p>
            <a:pPr marL="342900" marR="180340" lvl="0" indent="-342900">
              <a:lnSpc>
                <a:spcPts val="1500"/>
              </a:lnSpc>
              <a:spcBef>
                <a:spcPts val="0"/>
              </a:spcBef>
              <a:spcAft>
                <a:spcPts val="0"/>
              </a:spcAft>
              <a:buClr>
                <a:srgbClr val="C00000"/>
              </a:buClr>
              <a:buSzPts val="1100"/>
              <a:buFont typeface="Symbol" panose="05050102010706020507" pitchFamily="18" charset="2"/>
              <a:buChar char=""/>
            </a:pPr>
            <a:r>
              <a:rPr lang="en-US" sz="1200" dirty="0" smtClean="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Teacher draws a KWL chart on the board (or projects PPT Slide 3 on the board to write on), making sure to fill in the blank on the PPT slide with the name of the recipient organization.</a:t>
            </a:r>
          </a:p>
          <a:p>
            <a:pPr marL="342900" marR="180340" lvl="0" indent="-342900">
              <a:lnSpc>
                <a:spcPts val="1500"/>
              </a:lnSpc>
              <a:spcBef>
                <a:spcPts val="0"/>
              </a:spcBef>
              <a:spcAft>
                <a:spcPts val="0"/>
              </a:spcAft>
              <a:buClr>
                <a:srgbClr val="C00000"/>
              </a:buClr>
              <a:buSzPts val="1100"/>
              <a:buFont typeface="Symbol" panose="05050102010706020507" pitchFamily="18" charset="2"/>
              <a:buChar char=""/>
            </a:pPr>
            <a:r>
              <a:rPr lang="en-US" sz="1200" dirty="0" smtClean="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Ask students what they already know about the nonprofit that was chosen, and teacher (or student volunteer) writes student responses in the K column on the board.</a:t>
            </a:r>
          </a:p>
          <a:p>
            <a:pPr marL="342900" marR="180340" lvl="0" indent="-342900">
              <a:lnSpc>
                <a:spcPts val="1500"/>
              </a:lnSpc>
              <a:spcBef>
                <a:spcPts val="0"/>
              </a:spcBef>
              <a:spcAft>
                <a:spcPts val="0"/>
              </a:spcAft>
              <a:buClr>
                <a:srgbClr val="C00000"/>
              </a:buClr>
              <a:buSzPts val="1100"/>
              <a:buFont typeface="Symbol" panose="05050102010706020507" pitchFamily="18" charset="2"/>
              <a:buChar char=""/>
            </a:pPr>
            <a:r>
              <a:rPr lang="en-US" sz="1200" dirty="0" smtClean="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Discuss with the students whether they know if this nonprofit is local, national or global.</a:t>
            </a:r>
          </a:p>
          <a:p>
            <a:pPr marL="342900" marR="180340" lvl="0" indent="-342900">
              <a:lnSpc>
                <a:spcPts val="1500"/>
              </a:lnSpc>
              <a:spcBef>
                <a:spcPts val="0"/>
              </a:spcBef>
              <a:spcAft>
                <a:spcPts val="0"/>
              </a:spcAft>
              <a:buClr>
                <a:srgbClr val="C00000"/>
              </a:buClr>
              <a:buSzPts val="1100"/>
              <a:buFont typeface="Symbol" panose="05050102010706020507" pitchFamily="18" charset="2"/>
              <a:buChar char=""/>
            </a:pPr>
            <a:r>
              <a:rPr lang="en-US" sz="1200" dirty="0" smtClean="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When all student responses are exhausted for the K column, ask students what they would like to know, and write student responses in the W column on the board.</a:t>
            </a:r>
          </a:p>
          <a:p>
            <a:pPr marL="342900" marR="180340" lvl="0" indent="-342900">
              <a:lnSpc>
                <a:spcPts val="1500"/>
              </a:lnSpc>
              <a:spcBef>
                <a:spcPts val="0"/>
              </a:spcBef>
              <a:spcAft>
                <a:spcPts val="0"/>
              </a:spcAft>
              <a:buClr>
                <a:srgbClr val="C00000"/>
              </a:buClr>
              <a:buSzPts val="1100"/>
              <a:buFont typeface="Symbol" panose="05050102010706020507" pitchFamily="18" charset="2"/>
              <a:buChar char=""/>
            </a:pPr>
            <a:r>
              <a:rPr lang="en-US" sz="1200" dirty="0" smtClean="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As ideas go on the board, students should be filling in their corresponding student workbook page [L6W1].</a:t>
            </a:r>
          </a:p>
          <a:p>
            <a:pPr algn="l"/>
            <a:endParaRPr lang="en-US" b="0" dirty="0"/>
          </a:p>
        </p:txBody>
      </p:sp>
      <p:sp>
        <p:nvSpPr>
          <p:cNvPr id="4" name="Slide Number Placeholder 3"/>
          <p:cNvSpPr>
            <a:spLocks noGrp="1"/>
          </p:cNvSpPr>
          <p:nvPr>
            <p:ph type="sldNum" sz="quarter" idx="10"/>
          </p:nvPr>
        </p:nvSpPr>
        <p:spPr/>
        <p:txBody>
          <a:bodyPr/>
          <a:lstStyle/>
          <a:p>
            <a:fld id="{3EE8202C-7F1E-054D-9F63-DEA8BF6D445C}" type="slidenum">
              <a:rPr lang="en-US" smtClean="0"/>
              <a:t>3</a:t>
            </a:fld>
            <a:endParaRPr lang="en-US" dirty="0"/>
          </a:p>
        </p:txBody>
      </p:sp>
    </p:spTree>
    <p:extLst>
      <p:ext uri="{BB962C8B-B14F-4D97-AF65-F5344CB8AC3E}">
        <p14:creationId xmlns:p14="http://schemas.microsoft.com/office/powerpoint/2010/main" val="5693688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b="1" dirty="0"/>
              <a:t>Teaching Notes</a:t>
            </a:r>
          </a:p>
          <a:p>
            <a:pPr marL="0" marR="0">
              <a:lnSpc>
                <a:spcPts val="1500"/>
              </a:lnSpc>
              <a:spcBef>
                <a:spcPts val="0"/>
              </a:spcBef>
              <a:spcAft>
                <a:spcPts val="0"/>
              </a:spcAft>
            </a:pPr>
            <a:r>
              <a:rPr lang="en-US" sz="1200" b="1" i="1"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Teacher Might say</a:t>
            </a:r>
            <a:r>
              <a:rPr lang="en-US" sz="1200" i="1"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 “We have now chosen a nonprofit to help with a class project.  Let’s learn more about that nonprofit, so that we have a better understanding of their specific needs.  During the next activity, you will need to be listening for the name of the organization, their mission statement, the organization’s needs, and any other interesting information presented.  Please take notes on your workbook page </a:t>
            </a:r>
            <a:r>
              <a:rPr lang="en-US" sz="1200" i="1" dirty="0" smtClean="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L6W2 </a:t>
            </a:r>
            <a:r>
              <a:rPr lang="en-US" sz="1200" i="1"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as you listen to what is presented.”  </a:t>
            </a:r>
          </a:p>
          <a:p>
            <a:pPr marL="0" marR="0">
              <a:lnSpc>
                <a:spcPts val="1200"/>
              </a:lnSpc>
              <a:spcBef>
                <a:spcPts val="0"/>
              </a:spcBef>
              <a:spcAft>
                <a:spcPts val="0"/>
              </a:spcAft>
            </a:pPr>
            <a:r>
              <a:rPr lang="en-US" sz="1200" dirty="0">
                <a:effectLst/>
                <a:latin typeface="Calibri" panose="020F0502020204030204" pitchFamily="34" charset="0"/>
                <a:ea typeface="MS Mincho" panose="02020609040205080304" pitchFamily="49" charset="-128"/>
                <a:cs typeface="Times New Roman" panose="02020603050405020304" pitchFamily="18" charset="0"/>
              </a:rPr>
              <a:t> </a:t>
            </a:r>
          </a:p>
          <a:p>
            <a:pPr marL="342900" marR="0" lvl="0" indent="-342900">
              <a:lnSpc>
                <a:spcPts val="1500"/>
              </a:lnSpc>
              <a:spcBef>
                <a:spcPts val="0"/>
              </a:spcBef>
              <a:spcAft>
                <a:spcPts val="0"/>
              </a:spcAft>
              <a:buClr>
                <a:srgbClr val="D8262E"/>
              </a:buClr>
              <a:buFont typeface="Symbol" panose="05050102010706020507" pitchFamily="18" charset="2"/>
              <a:buChar char=""/>
            </a:pPr>
            <a:r>
              <a:rPr lang="en-US" sz="1200" b="1"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Option A:</a:t>
            </a:r>
            <a:r>
              <a:rPr lang="en-US" sz="12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 Welcome the guest speaker, remind students of proper listening behaviors, and ask them to keep an extra ear open for what the organization’s mission statement is, what their needs are, and any other interesting information that jumps out at them.  </a:t>
            </a:r>
          </a:p>
          <a:p>
            <a:pPr marL="342900" marR="0" lvl="0" indent="-342900">
              <a:lnSpc>
                <a:spcPts val="1500"/>
              </a:lnSpc>
              <a:spcBef>
                <a:spcPts val="0"/>
              </a:spcBef>
              <a:spcAft>
                <a:spcPts val="0"/>
              </a:spcAft>
              <a:buClr>
                <a:srgbClr val="D8262E"/>
              </a:buClr>
              <a:buFont typeface="Symbol" panose="05050102010706020507" pitchFamily="18" charset="2"/>
              <a:buChar char=""/>
            </a:pPr>
            <a:r>
              <a:rPr lang="en-US" sz="1200" b="1"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Option B:</a:t>
            </a:r>
            <a:r>
              <a:rPr lang="en-US" sz="12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 Teacher presents the information he/she researched about the chosen recipient nonprofit organization, making sure to cover the organization’s mission statement, their needs and other information that students can relate to.</a:t>
            </a:r>
          </a:p>
          <a:p>
            <a:pPr marL="342900" marR="0" lvl="0" indent="-342900">
              <a:lnSpc>
                <a:spcPts val="1500"/>
              </a:lnSpc>
              <a:spcBef>
                <a:spcPts val="0"/>
              </a:spcBef>
              <a:spcAft>
                <a:spcPts val="0"/>
              </a:spcAft>
              <a:buClr>
                <a:srgbClr val="D8262E"/>
              </a:buClr>
              <a:buFont typeface="Symbol" panose="05050102010706020507" pitchFamily="18" charset="2"/>
              <a:buChar char=""/>
            </a:pPr>
            <a:r>
              <a:rPr lang="en-US" sz="1200" b="1"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Option C:</a:t>
            </a:r>
            <a:r>
              <a:rPr lang="en-US" sz="12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 Teacher leads the students to research the nonprofit organization they selected in Activity #1.  Teacher can lead a research activity on class computer(s) to find the organization’s mission statement, needs and other interesting information.</a:t>
            </a:r>
          </a:p>
          <a:p>
            <a:pPr marL="342900" marR="0" lvl="0" indent="-342900">
              <a:lnSpc>
                <a:spcPts val="1500"/>
              </a:lnSpc>
              <a:spcBef>
                <a:spcPts val="0"/>
              </a:spcBef>
              <a:spcAft>
                <a:spcPts val="0"/>
              </a:spcAft>
              <a:buClr>
                <a:srgbClr val="D8262E"/>
              </a:buClr>
              <a:buFont typeface="Symbol" panose="05050102010706020507" pitchFamily="18" charset="2"/>
              <a:buChar char=""/>
            </a:pPr>
            <a:r>
              <a:rPr lang="en-US" sz="1200" dirty="0">
                <a:solidFill>
                  <a:srgbClr val="000000"/>
                </a:solidFill>
                <a:effectLst/>
                <a:latin typeface="Calibri" panose="020F0502020204030204" pitchFamily="34" charset="0"/>
                <a:ea typeface="MS Mincho" panose="02020609040205080304" pitchFamily="49" charset="-128"/>
                <a:cs typeface="Times New Roman" panose="02020603050405020304" pitchFamily="18" charset="0"/>
              </a:rPr>
              <a:t>After guest speaker/teacher presentation/class research is finished, debrief using PPT slide 4 to review the mission statement, organization’s needs and any other interesting information found.</a:t>
            </a:r>
          </a:p>
          <a:p>
            <a:pPr algn="l"/>
            <a:endParaRPr lang="en-US" b="0" dirty="0"/>
          </a:p>
        </p:txBody>
      </p:sp>
      <p:sp>
        <p:nvSpPr>
          <p:cNvPr id="4" name="Slide Number Placeholder 3"/>
          <p:cNvSpPr>
            <a:spLocks noGrp="1"/>
          </p:cNvSpPr>
          <p:nvPr>
            <p:ph type="sldNum" sz="quarter" idx="10"/>
          </p:nvPr>
        </p:nvSpPr>
        <p:spPr/>
        <p:txBody>
          <a:bodyPr/>
          <a:lstStyle/>
          <a:p>
            <a:fld id="{3EE8202C-7F1E-054D-9F63-DEA8BF6D445C}" type="slidenum">
              <a:rPr lang="en-US" smtClean="0"/>
              <a:t>4</a:t>
            </a:fld>
            <a:endParaRPr lang="en-US" dirty="0"/>
          </a:p>
        </p:txBody>
      </p:sp>
    </p:spTree>
    <p:extLst>
      <p:ext uri="{BB962C8B-B14F-4D97-AF65-F5344CB8AC3E}">
        <p14:creationId xmlns:p14="http://schemas.microsoft.com/office/powerpoint/2010/main" val="274631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8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solidFill>
                  <a:srgbClr val="009DA7"/>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864983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indent="-180000">
              <a:lnSpc>
                <a:spcPct val="100000"/>
              </a:lnSpc>
              <a:spcAft>
                <a:spcPts val="1000"/>
              </a:spcAft>
              <a:defRPr sz="1900"/>
            </a:lvl1pPr>
            <a:lvl2pPr indent="-180000">
              <a:lnSpc>
                <a:spcPct val="100000"/>
              </a:lnSpc>
              <a:spcAft>
                <a:spcPts val="1000"/>
              </a:spcAft>
              <a:defRPr sz="1900"/>
            </a:lvl2pPr>
            <a:lvl3pPr indent="-180000">
              <a:lnSpc>
                <a:spcPct val="100000"/>
              </a:lnSpc>
              <a:spcAft>
                <a:spcPts val="1000"/>
              </a:spcAft>
              <a:defRPr sz="1900"/>
            </a:lvl3pPr>
            <a:lvl4pPr indent="-180000">
              <a:lnSpc>
                <a:spcPct val="100000"/>
              </a:lnSpc>
              <a:spcAft>
                <a:spcPts val="1000"/>
              </a:spcAft>
              <a:defRPr sz="1900"/>
            </a:lvl4pPr>
            <a:lvl5pPr indent="-180000">
              <a:lnSpc>
                <a:spcPct val="100000"/>
              </a:lnSpc>
              <a:spcAft>
                <a:spcPts val="1000"/>
              </a:spcAft>
              <a:defRPr sz="19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70115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31000">
              <a:schemeClr val="accent1">
                <a:lumMod val="5000"/>
                <a:lumOff val="95000"/>
              </a:schemeClr>
            </a:gs>
            <a:gs pos="8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542" y="517140"/>
            <a:ext cx="8207823" cy="93087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71542" y="1537863"/>
            <a:ext cx="8207823" cy="4158498"/>
          </a:xfrm>
          <a:prstGeom prst="rect">
            <a:avLst/>
          </a:prstGeom>
        </p:spPr>
        <p:txBody>
          <a:bodyPr vert="horz" lIns="91440" tIns="45720" rIns="91440" bIns="45720" rtlCol="0">
            <a:normAutofit/>
          </a:bodyPr>
          <a:lstStyle/>
          <a:p>
            <a:pPr lvl="0"/>
            <a:r>
              <a:rPr lang="en-US" dirty="0"/>
              <a:t>Click to edit Master text styles</a:t>
            </a:r>
          </a:p>
        </p:txBody>
      </p:sp>
      <p:cxnSp>
        <p:nvCxnSpPr>
          <p:cNvPr id="8" name="Straight Connector 7"/>
          <p:cNvCxnSpPr/>
          <p:nvPr userDrawn="1"/>
        </p:nvCxnSpPr>
        <p:spPr>
          <a:xfrm>
            <a:off x="464634" y="5938221"/>
            <a:ext cx="3956698" cy="0"/>
          </a:xfrm>
          <a:prstGeom prst="line">
            <a:avLst/>
          </a:prstGeom>
          <a:ln>
            <a:solidFill>
              <a:srgbClr val="009DA7"/>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451704" y="6180083"/>
            <a:ext cx="2227662" cy="449316"/>
          </a:xfrm>
          <a:prstGeom prst="rect">
            <a:avLst/>
          </a:prstGeom>
        </p:spPr>
      </p:pic>
      <p:pic>
        <p:nvPicPr>
          <p:cNvPr id="10" name="Picture 9"/>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flipH="1">
            <a:off x="464634" y="6064990"/>
            <a:ext cx="574488" cy="564409"/>
          </a:xfrm>
          <a:prstGeom prst="rect">
            <a:avLst/>
          </a:prstGeom>
        </p:spPr>
      </p:pic>
      <p:sp>
        <p:nvSpPr>
          <p:cNvPr id="11" name="TextBox 10"/>
          <p:cNvSpPr txBox="1"/>
          <p:nvPr userDrawn="1"/>
        </p:nvSpPr>
        <p:spPr>
          <a:xfrm>
            <a:off x="1148329" y="6180083"/>
            <a:ext cx="3684927" cy="625556"/>
          </a:xfrm>
          <a:prstGeom prst="rect">
            <a:avLst/>
          </a:prstGeom>
          <a:noFill/>
        </p:spPr>
        <p:txBody>
          <a:bodyPr wrap="square" rtlCol="0">
            <a:spAutoFit/>
          </a:bodyPr>
          <a:lstStyle/>
          <a:p>
            <a:pPr marL="0" marR="0" indent="0" algn="l" defTabSz="914400" rtl="0" eaLnBrk="1" fontAlgn="auto" latinLnBrk="0" hangingPunct="1">
              <a:lnSpc>
                <a:spcPct val="90000"/>
              </a:lnSpc>
              <a:spcBef>
                <a:spcPts val="0"/>
              </a:spcBef>
              <a:spcAft>
                <a:spcPts val="0"/>
              </a:spcAft>
              <a:buClrTx/>
              <a:buSzTx/>
              <a:buFontTx/>
              <a:buNone/>
              <a:tabLst/>
              <a:defRPr/>
            </a:pPr>
            <a:r>
              <a:rPr lang="en-US" sz="1400" i="0" kern="1200" dirty="0">
                <a:solidFill>
                  <a:srgbClr val="DB262D"/>
                </a:solidFill>
                <a:effectLst/>
                <a:latin typeface="+mn-lt"/>
                <a:ea typeface="+mn-ea"/>
                <a:cs typeface="+mn-cs"/>
              </a:rPr>
              <a:t>Determine the needs of a local organization and the organization’s impact on our community.</a:t>
            </a:r>
            <a:endParaRPr lang="en-US" sz="1400" i="1" kern="1200" dirty="0">
              <a:solidFill>
                <a:srgbClr val="DB262D"/>
              </a:solidFill>
              <a:effectLst/>
              <a:latin typeface="+mn-lt"/>
              <a:ea typeface="+mn-ea"/>
              <a:cs typeface="+mn-cs"/>
            </a:endParaRPr>
          </a:p>
          <a:p>
            <a:pPr>
              <a:lnSpc>
                <a:spcPct val="90000"/>
              </a:lnSpc>
            </a:pPr>
            <a:endParaRPr lang="en-US" sz="1050" dirty="0">
              <a:solidFill>
                <a:srgbClr val="DB262D"/>
              </a:solidFill>
            </a:endParaRPr>
          </a:p>
        </p:txBody>
      </p:sp>
      <p:pic>
        <p:nvPicPr>
          <p:cNvPr id="4" name="Picture 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475262" y="5876060"/>
            <a:ext cx="193477" cy="180000"/>
          </a:xfrm>
          <a:prstGeom prst="rect">
            <a:avLst/>
          </a:prstGeom>
        </p:spPr>
      </p:pic>
      <p:cxnSp>
        <p:nvCxnSpPr>
          <p:cNvPr id="12" name="Straight Connector 11"/>
          <p:cNvCxnSpPr/>
          <p:nvPr userDrawn="1"/>
        </p:nvCxnSpPr>
        <p:spPr>
          <a:xfrm>
            <a:off x="4733059" y="5938221"/>
            <a:ext cx="3946307" cy="0"/>
          </a:xfrm>
          <a:prstGeom prst="line">
            <a:avLst/>
          </a:prstGeom>
          <a:ln>
            <a:solidFill>
              <a:srgbClr val="009DA7"/>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1148330" y="141059"/>
            <a:ext cx="5472164" cy="237757"/>
          </a:xfrm>
          <a:prstGeom prst="rect">
            <a:avLst/>
          </a:prstGeom>
          <a:noFill/>
        </p:spPr>
        <p:txBody>
          <a:bodyPr wrap="square" rtlCol="0">
            <a:spAutoFit/>
          </a:bodyPr>
          <a:lstStyle/>
          <a:p>
            <a:pPr marL="0" marR="0" indent="0" algn="l" defTabSz="914400" rtl="0" eaLnBrk="1" fontAlgn="auto" latinLnBrk="0" hangingPunct="1">
              <a:lnSpc>
                <a:spcPct val="90000"/>
              </a:lnSpc>
              <a:spcBef>
                <a:spcPts val="0"/>
              </a:spcBef>
              <a:spcAft>
                <a:spcPts val="0"/>
              </a:spcAft>
              <a:buClrTx/>
              <a:buSzTx/>
              <a:buFontTx/>
              <a:buNone/>
              <a:tabLst/>
              <a:defRPr/>
            </a:pPr>
            <a:r>
              <a:rPr lang="en-US" sz="1050" b="1" i="0" kern="1200" dirty="0">
                <a:solidFill>
                  <a:srgbClr val="DB262D"/>
                </a:solidFill>
                <a:effectLst/>
                <a:latin typeface="+mn-lt"/>
                <a:ea typeface="+mn-ea"/>
                <a:cs typeface="+mn-cs"/>
              </a:rPr>
              <a:t>Lesson 6:</a:t>
            </a:r>
            <a:r>
              <a:rPr lang="en-US" sz="1050" b="1" i="0" kern="1200" baseline="0" dirty="0">
                <a:solidFill>
                  <a:srgbClr val="DB262D"/>
                </a:solidFill>
                <a:effectLst/>
                <a:latin typeface="+mn-lt"/>
                <a:ea typeface="+mn-ea"/>
                <a:cs typeface="+mn-cs"/>
              </a:rPr>
              <a:t> </a:t>
            </a:r>
            <a:r>
              <a:rPr lang="en-US" sz="1050" b="0" i="0" kern="1200" baseline="0" dirty="0">
                <a:solidFill>
                  <a:srgbClr val="009DA7"/>
                </a:solidFill>
                <a:effectLst/>
                <a:latin typeface="+mn-lt"/>
                <a:ea typeface="+mn-ea"/>
                <a:cs typeface="+mn-cs"/>
              </a:rPr>
              <a:t>Class </a:t>
            </a:r>
            <a:r>
              <a:rPr lang="en-US" sz="1050" b="0" i="0" kern="1200" baseline="0">
                <a:solidFill>
                  <a:srgbClr val="009DA7"/>
                </a:solidFill>
                <a:effectLst/>
                <a:latin typeface="+mn-lt"/>
                <a:ea typeface="+mn-ea"/>
                <a:cs typeface="+mn-cs"/>
              </a:rPr>
              <a:t>Service </a:t>
            </a:r>
            <a:r>
              <a:rPr lang="en-US" sz="1050" b="0" i="0" kern="1200" baseline="0" smtClean="0">
                <a:solidFill>
                  <a:srgbClr val="009DA7"/>
                </a:solidFill>
                <a:effectLst/>
                <a:latin typeface="+mn-lt"/>
                <a:ea typeface="+mn-ea"/>
                <a:cs typeface="+mn-cs"/>
              </a:rPr>
              <a:t>Project - </a:t>
            </a:r>
            <a:r>
              <a:rPr lang="en-US" sz="1050" b="0" i="0" kern="1200" baseline="0" dirty="0">
                <a:solidFill>
                  <a:srgbClr val="009DA7"/>
                </a:solidFill>
                <a:effectLst/>
                <a:latin typeface="+mn-lt"/>
                <a:ea typeface="+mn-ea"/>
                <a:cs typeface="+mn-cs"/>
              </a:rPr>
              <a:t>Determine who will receive your gift and what you might do</a:t>
            </a:r>
            <a:endParaRPr lang="en-US" sz="1050" dirty="0">
              <a:solidFill>
                <a:srgbClr val="009DA7"/>
              </a:solidFill>
            </a:endParaRPr>
          </a:p>
        </p:txBody>
      </p:sp>
    </p:spTree>
    <p:extLst>
      <p:ext uri="{BB962C8B-B14F-4D97-AF65-F5344CB8AC3E}">
        <p14:creationId xmlns:p14="http://schemas.microsoft.com/office/powerpoint/2010/main" val="543274705"/>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3200" kern="1200">
          <a:solidFill>
            <a:srgbClr val="DB262D"/>
          </a:solidFill>
          <a:latin typeface="+mj-lt"/>
          <a:ea typeface="+mj-ea"/>
          <a:cs typeface="+mj-cs"/>
        </a:defRPr>
      </a:lvl1pPr>
    </p:titleStyle>
    <p:bodyStyle>
      <a:lvl1pPr marL="180000" indent="-180000" algn="l" defTabSz="914400" rtl="0" eaLnBrk="1" latinLnBrk="0" hangingPunct="1">
        <a:lnSpc>
          <a:spcPct val="150000"/>
        </a:lnSpc>
        <a:spcBef>
          <a:spcPts val="1000"/>
        </a:spcBef>
        <a:spcAft>
          <a:spcPts val="1000"/>
        </a:spcAft>
        <a:buClr>
          <a:srgbClr val="DB262D"/>
        </a:buClr>
        <a:buFont typeface="Arial" panose="020B0604020202020204" pitchFamily="34" charset="0"/>
        <a:buChar char="•"/>
        <a:defRPr sz="2000" kern="1200">
          <a:solidFill>
            <a:schemeClr val="tx1"/>
          </a:solidFill>
          <a:latin typeface="+mn-lt"/>
          <a:ea typeface="+mn-ea"/>
          <a:cs typeface="+mn-cs"/>
        </a:defRPr>
      </a:lvl1pPr>
      <a:lvl2pPr marL="180000" indent="-180000" algn="l" defTabSz="914400" rtl="0" eaLnBrk="1" latinLnBrk="0" hangingPunct="1">
        <a:lnSpc>
          <a:spcPct val="150000"/>
        </a:lnSpc>
        <a:spcBef>
          <a:spcPts val="500"/>
        </a:spcBef>
        <a:spcAft>
          <a:spcPts val="1000"/>
        </a:spcAft>
        <a:buClr>
          <a:srgbClr val="DB262D"/>
        </a:buClr>
        <a:buFont typeface="Arial" panose="020B0604020202020204" pitchFamily="34" charset="0"/>
        <a:buChar char="•"/>
        <a:defRPr sz="2000" kern="1200">
          <a:solidFill>
            <a:schemeClr val="tx1"/>
          </a:solidFill>
          <a:latin typeface="+mn-lt"/>
          <a:ea typeface="+mn-ea"/>
          <a:cs typeface="+mn-cs"/>
        </a:defRPr>
      </a:lvl2pPr>
      <a:lvl3pPr marL="180000" indent="-180000" algn="l" defTabSz="914400" rtl="0" eaLnBrk="1" latinLnBrk="0" hangingPunct="1">
        <a:lnSpc>
          <a:spcPct val="150000"/>
        </a:lnSpc>
        <a:spcBef>
          <a:spcPts val="500"/>
        </a:spcBef>
        <a:spcAft>
          <a:spcPts val="1000"/>
        </a:spcAft>
        <a:buClr>
          <a:srgbClr val="DB262D"/>
        </a:buClr>
        <a:buFont typeface="Arial" panose="020B0604020202020204" pitchFamily="34" charset="0"/>
        <a:buChar char="•"/>
        <a:defRPr sz="2000" kern="1200">
          <a:solidFill>
            <a:schemeClr val="tx1"/>
          </a:solidFill>
          <a:latin typeface="+mn-lt"/>
          <a:ea typeface="+mn-ea"/>
          <a:cs typeface="+mn-cs"/>
        </a:defRPr>
      </a:lvl3pPr>
      <a:lvl4pPr marL="180000" indent="-180000" algn="l" defTabSz="914400" rtl="0" eaLnBrk="1" latinLnBrk="0" hangingPunct="1">
        <a:lnSpc>
          <a:spcPct val="150000"/>
        </a:lnSpc>
        <a:spcBef>
          <a:spcPts val="500"/>
        </a:spcBef>
        <a:spcAft>
          <a:spcPts val="1000"/>
        </a:spcAft>
        <a:buClr>
          <a:srgbClr val="DB262D"/>
        </a:buClr>
        <a:buFont typeface="Arial" panose="020B0604020202020204" pitchFamily="34" charset="0"/>
        <a:buChar char="•"/>
        <a:defRPr sz="2000" kern="1200">
          <a:solidFill>
            <a:schemeClr val="tx1"/>
          </a:solidFill>
          <a:latin typeface="+mn-lt"/>
          <a:ea typeface="+mn-ea"/>
          <a:cs typeface="+mn-cs"/>
        </a:defRPr>
      </a:lvl4pPr>
      <a:lvl5pPr marL="180000" indent="-180000" algn="l" defTabSz="914400" rtl="0" eaLnBrk="1" latinLnBrk="0" hangingPunct="1">
        <a:lnSpc>
          <a:spcPct val="150000"/>
        </a:lnSpc>
        <a:spcBef>
          <a:spcPts val="500"/>
        </a:spcBef>
        <a:spcAft>
          <a:spcPts val="1000"/>
        </a:spcAft>
        <a:buClr>
          <a:srgbClr val="DB262D"/>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39858"/>
            <a:ext cx="7772400" cy="1094097"/>
          </a:xfrm>
        </p:spPr>
        <p:txBody>
          <a:bodyPr>
            <a:normAutofit fontScale="90000"/>
          </a:bodyPr>
          <a:lstStyle/>
          <a:p>
            <a:r>
              <a:rPr lang="en-US" dirty="0"/>
              <a:t>LESSON 6</a:t>
            </a:r>
          </a:p>
        </p:txBody>
      </p:sp>
      <p:sp>
        <p:nvSpPr>
          <p:cNvPr id="7" name="Subtitle 6"/>
          <p:cNvSpPr>
            <a:spLocks noGrp="1"/>
          </p:cNvSpPr>
          <p:nvPr>
            <p:ph type="subTitle" idx="1"/>
          </p:nvPr>
        </p:nvSpPr>
        <p:spPr>
          <a:xfrm>
            <a:off x="468313" y="4679950"/>
            <a:ext cx="8207375" cy="1017588"/>
          </a:xfrm>
        </p:spPr>
        <p:txBody>
          <a:bodyPr>
            <a:normAutofit/>
          </a:bodyPr>
          <a:lstStyle/>
          <a:p>
            <a:pPr>
              <a:lnSpc>
                <a:spcPct val="100000"/>
              </a:lnSpc>
            </a:pPr>
            <a:r>
              <a:rPr lang="en-US" sz="3600" b="1" dirty="0">
                <a:solidFill>
                  <a:schemeClr val="tx1"/>
                </a:solidFill>
              </a:rPr>
              <a:t>CLASS SERVICE PROJECT:</a:t>
            </a:r>
            <a:br>
              <a:rPr lang="en-US" sz="3600" b="1" dirty="0">
                <a:solidFill>
                  <a:schemeClr val="tx1"/>
                </a:solidFill>
              </a:rPr>
            </a:br>
            <a:r>
              <a:rPr lang="en-US" dirty="0">
                <a:solidFill>
                  <a:schemeClr val="tx1"/>
                </a:solidFill>
              </a:rPr>
              <a:t>Determine who will receive your gift and what you might do</a:t>
            </a:r>
            <a:endParaRPr lang="en-US" dirty="0">
              <a:solidFill>
                <a:schemeClr val="bg1"/>
              </a:solidFill>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5000" y="1832177"/>
            <a:ext cx="2749550" cy="2749550"/>
          </a:xfrm>
          <a:prstGeom prst="rect">
            <a:avLst/>
          </a:prstGeom>
        </p:spPr>
      </p:pic>
    </p:spTree>
    <p:extLst>
      <p:ext uri="{BB962C8B-B14F-4D97-AF65-F5344CB8AC3E}">
        <p14:creationId xmlns:p14="http://schemas.microsoft.com/office/powerpoint/2010/main" val="1598706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99513" y="314682"/>
            <a:ext cx="5209187" cy="460876"/>
          </a:xfrm>
        </p:spPr>
        <p:txBody>
          <a:bodyPr anchor="t">
            <a:noAutofit/>
          </a:bodyPr>
          <a:lstStyle/>
          <a:p>
            <a:r>
              <a:rPr lang="en-US" b="1" dirty="0" smtClean="0">
                <a:solidFill>
                  <a:srgbClr val="009DA7"/>
                </a:solidFill>
              </a:rPr>
              <a:t>VOCABULARY </a:t>
            </a:r>
            <a:r>
              <a:rPr lang="en-US" b="1" dirty="0" smtClean="0"/>
              <a:t>Review</a:t>
            </a:r>
            <a:endParaRPr lang="en-US" b="1" dirty="0"/>
          </a:p>
        </p:txBody>
      </p:sp>
      <p:sp>
        <p:nvSpPr>
          <p:cNvPr id="12" name="Content Placeholder 4"/>
          <p:cNvSpPr txBox="1">
            <a:spLocks/>
          </p:cNvSpPr>
          <p:nvPr/>
        </p:nvSpPr>
        <p:spPr>
          <a:xfrm>
            <a:off x="547348" y="2231231"/>
            <a:ext cx="2727254" cy="3618706"/>
          </a:xfrm>
          <a:prstGeom prst="rect">
            <a:avLst/>
          </a:prstGeom>
        </p:spPr>
        <p:txBody>
          <a:bodyPr vert="horz" lIns="91440" tIns="45720" rIns="91440" bIns="45720" rtlCol="0">
            <a:noAutofit/>
          </a:bodyPr>
          <a:lstStyle>
            <a:lvl1pPr marL="228600" indent="-180000" algn="l" defTabSz="914400" rtl="0" eaLnBrk="1" latinLnBrk="0" hangingPunct="1">
              <a:lnSpc>
                <a:spcPct val="100000"/>
              </a:lnSpc>
              <a:spcBef>
                <a:spcPts val="1000"/>
              </a:spcBef>
              <a:spcAft>
                <a:spcPts val="1000"/>
              </a:spcAft>
              <a:buFont typeface="Arial" panose="020B0604020202020204" pitchFamily="34" charset="0"/>
              <a:buChar char="•"/>
              <a:defRPr sz="1900" kern="1200">
                <a:solidFill>
                  <a:schemeClr val="tx1"/>
                </a:solidFill>
                <a:latin typeface="+mn-lt"/>
                <a:ea typeface="+mn-ea"/>
                <a:cs typeface="+mn-cs"/>
              </a:defRPr>
            </a:lvl1pPr>
            <a:lvl2pPr marL="6858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2pPr>
            <a:lvl3pPr marL="11430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3pPr>
            <a:lvl4pPr marL="16002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4pPr>
            <a:lvl5pPr marL="20574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Arial" panose="020B0604020202020204" pitchFamily="34" charset="0"/>
              <a:buNone/>
              <a:defRPr/>
            </a:pPr>
            <a:r>
              <a:rPr lang="en-US" sz="1200" dirty="0"/>
              <a:t> </a:t>
            </a:r>
          </a:p>
        </p:txBody>
      </p:sp>
      <p:sp>
        <p:nvSpPr>
          <p:cNvPr id="15" name="Content Placeholder 4"/>
          <p:cNvSpPr txBox="1">
            <a:spLocks/>
          </p:cNvSpPr>
          <p:nvPr/>
        </p:nvSpPr>
        <p:spPr>
          <a:xfrm>
            <a:off x="785991" y="2383631"/>
            <a:ext cx="2542996" cy="3618706"/>
          </a:xfrm>
          <a:prstGeom prst="rect">
            <a:avLst/>
          </a:prstGeom>
        </p:spPr>
        <p:txBody>
          <a:bodyPr vert="horz" lIns="91440" tIns="45720" rIns="91440" bIns="45720" rtlCol="0">
            <a:noAutofit/>
          </a:bodyPr>
          <a:lstStyle>
            <a:lvl1pPr marL="228600" indent="-180000" algn="l" defTabSz="914400" rtl="0" eaLnBrk="1" latinLnBrk="0" hangingPunct="1">
              <a:lnSpc>
                <a:spcPct val="100000"/>
              </a:lnSpc>
              <a:spcBef>
                <a:spcPts val="1000"/>
              </a:spcBef>
              <a:spcAft>
                <a:spcPts val="1000"/>
              </a:spcAft>
              <a:buFont typeface="Arial" panose="020B0604020202020204" pitchFamily="34" charset="0"/>
              <a:buChar char="•"/>
              <a:defRPr sz="1900" kern="1200">
                <a:solidFill>
                  <a:schemeClr val="tx1"/>
                </a:solidFill>
                <a:latin typeface="+mn-lt"/>
                <a:ea typeface="+mn-ea"/>
                <a:cs typeface="+mn-cs"/>
              </a:defRPr>
            </a:lvl1pPr>
            <a:lvl2pPr marL="6858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2pPr>
            <a:lvl3pPr marL="11430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3pPr>
            <a:lvl4pPr marL="16002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4pPr>
            <a:lvl5pPr marL="20574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Arial" panose="020B0604020202020204" pitchFamily="34" charset="0"/>
              <a:buNone/>
              <a:defRPr/>
            </a:pPr>
            <a:r>
              <a:rPr lang="en-US" sz="1700" dirty="0"/>
              <a:t> </a:t>
            </a:r>
          </a:p>
        </p:txBody>
      </p:sp>
      <p:sp>
        <p:nvSpPr>
          <p:cNvPr id="20" name="Content Placeholder 4"/>
          <p:cNvSpPr txBox="1">
            <a:spLocks/>
          </p:cNvSpPr>
          <p:nvPr/>
        </p:nvSpPr>
        <p:spPr>
          <a:xfrm>
            <a:off x="650533" y="2413718"/>
            <a:ext cx="2453761" cy="3283820"/>
          </a:xfrm>
          <a:prstGeom prst="rect">
            <a:avLst/>
          </a:prstGeom>
          <a:ln>
            <a:noFill/>
          </a:ln>
        </p:spPr>
        <p:txBody>
          <a:bodyPr vert="horz" lIns="91440" tIns="45720" rIns="91440" bIns="45720" rtlCol="0">
            <a:noAutofit/>
          </a:bodyPr>
          <a:lstStyle>
            <a:lvl1pPr marL="228600" indent="-180000" algn="l" defTabSz="914400" rtl="0" eaLnBrk="1" latinLnBrk="0" hangingPunct="1">
              <a:lnSpc>
                <a:spcPct val="100000"/>
              </a:lnSpc>
              <a:spcBef>
                <a:spcPts val="1000"/>
              </a:spcBef>
              <a:spcAft>
                <a:spcPts val="1000"/>
              </a:spcAft>
              <a:buFont typeface="Arial" panose="020B0604020202020204" pitchFamily="34" charset="0"/>
              <a:buChar char="•"/>
              <a:defRPr sz="1900" kern="1200">
                <a:solidFill>
                  <a:schemeClr val="tx1"/>
                </a:solidFill>
                <a:latin typeface="+mn-lt"/>
                <a:ea typeface="+mn-ea"/>
                <a:cs typeface="+mn-cs"/>
              </a:defRPr>
            </a:lvl1pPr>
            <a:lvl2pPr marL="6858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2pPr>
            <a:lvl3pPr marL="11430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3pPr>
            <a:lvl4pPr marL="16002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4pPr>
            <a:lvl5pPr marL="20574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Arial" panose="020B0604020202020204" pitchFamily="34" charset="0"/>
              <a:buNone/>
              <a:defRPr/>
            </a:pPr>
            <a:endParaRPr lang="en-US" sz="1200" dirty="0"/>
          </a:p>
        </p:txBody>
      </p:sp>
      <p:graphicFrame>
        <p:nvGraphicFramePr>
          <p:cNvPr id="21" name="Table 20"/>
          <p:cNvGraphicFramePr>
            <a:graphicFrameLocks noGrp="1"/>
          </p:cNvGraphicFramePr>
          <p:nvPr>
            <p:extLst>
              <p:ext uri="{D42A27DB-BD31-4B8C-83A1-F6EECF244321}">
                <p14:modId xmlns:p14="http://schemas.microsoft.com/office/powerpoint/2010/main" val="2506533069"/>
              </p:ext>
            </p:extLst>
          </p:nvPr>
        </p:nvGraphicFramePr>
        <p:xfrm>
          <a:off x="241298" y="817850"/>
          <a:ext cx="8694561" cy="1537817"/>
        </p:xfrm>
        <a:graphic>
          <a:graphicData uri="http://schemas.openxmlformats.org/drawingml/2006/table">
            <a:tbl>
              <a:tblPr firstRow="1" bandRow="1">
                <a:tableStyleId>{5C22544A-7EE6-4342-B048-85BDC9FD1C3A}</a:tableStyleId>
              </a:tblPr>
              <a:tblGrid>
                <a:gridCol w="2785674">
                  <a:extLst>
                    <a:ext uri="{9D8B030D-6E8A-4147-A177-3AD203B41FA5}">
                      <a16:colId xmlns:a16="http://schemas.microsoft.com/office/drawing/2014/main" val="780999246"/>
                    </a:ext>
                  </a:extLst>
                </a:gridCol>
                <a:gridCol w="5908887">
                  <a:extLst>
                    <a:ext uri="{9D8B030D-6E8A-4147-A177-3AD203B41FA5}">
                      <a16:colId xmlns:a16="http://schemas.microsoft.com/office/drawing/2014/main" val="4081089899"/>
                    </a:ext>
                  </a:extLst>
                </a:gridCol>
              </a:tblGrid>
              <a:tr h="440537">
                <a:tc>
                  <a:txBody>
                    <a:bodyPr/>
                    <a:lstStyle/>
                    <a:p>
                      <a:r>
                        <a:rPr lang="en-US" sz="2200" dirty="0">
                          <a:solidFill>
                            <a:srgbClr val="009DA7"/>
                          </a:solidFill>
                        </a:rPr>
                        <a:t>Term</a:t>
                      </a:r>
                    </a:p>
                  </a:txBody>
                  <a:tcPr>
                    <a:lnL w="12700" cmpd="sng">
                      <a:noFill/>
                    </a:lnL>
                    <a:lnR w="12700" cap="flat" cmpd="sng" algn="ctr">
                      <a:solidFill>
                        <a:schemeClr val="bg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2200" dirty="0">
                          <a:solidFill>
                            <a:srgbClr val="009DA7"/>
                          </a:solidFill>
                        </a:rPr>
                        <a:t>Dictionary Definition</a:t>
                      </a:r>
                    </a:p>
                  </a:txBody>
                  <a:tcPr>
                    <a:lnL w="12700" cap="flat" cmpd="sng" algn="ctr">
                      <a:solidFill>
                        <a:schemeClr val="bg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969418101"/>
                  </a:ext>
                </a:extLst>
              </a:tr>
              <a:tr h="370840">
                <a:tc>
                  <a:txBody>
                    <a:bodyPr/>
                    <a:lstStyle/>
                    <a:p>
                      <a:r>
                        <a:rPr lang="en-US" sz="2200" dirty="0"/>
                        <a:t>Charitable Foundation</a:t>
                      </a:r>
                    </a:p>
                  </a:txBody>
                  <a:tcPr>
                    <a:lnL w="12700" cmpd="sng">
                      <a:noFill/>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a:t>An organization that is created and supported with money that people give in order to do something that helps society.</a:t>
                      </a:r>
                    </a:p>
                  </a:txBody>
                  <a:tcPr>
                    <a:lnL w="12700" cap="flat" cmpd="sng" algn="ctr">
                      <a:solidFill>
                        <a:schemeClr val="bg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3950372"/>
                  </a:ext>
                </a:extLst>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564782557"/>
              </p:ext>
            </p:extLst>
          </p:nvPr>
        </p:nvGraphicFramePr>
        <p:xfrm>
          <a:off x="241295" y="3509963"/>
          <a:ext cx="8694562" cy="762000"/>
        </p:xfrm>
        <a:graphic>
          <a:graphicData uri="http://schemas.openxmlformats.org/drawingml/2006/table">
            <a:tbl>
              <a:tblPr firstRow="1" bandRow="1">
                <a:tableStyleId>{5C22544A-7EE6-4342-B048-85BDC9FD1C3A}</a:tableStyleId>
              </a:tblPr>
              <a:tblGrid>
                <a:gridCol w="2784114">
                  <a:extLst>
                    <a:ext uri="{9D8B030D-6E8A-4147-A177-3AD203B41FA5}">
                      <a16:colId xmlns:a16="http://schemas.microsoft.com/office/drawing/2014/main" val="780999246"/>
                    </a:ext>
                  </a:extLst>
                </a:gridCol>
                <a:gridCol w="5910448">
                  <a:extLst>
                    <a:ext uri="{9D8B030D-6E8A-4147-A177-3AD203B41FA5}">
                      <a16:colId xmlns:a16="http://schemas.microsoft.com/office/drawing/2014/main" val="4081089899"/>
                    </a:ext>
                  </a:extLst>
                </a:gridCol>
              </a:tblGrid>
              <a:tr h="370840">
                <a:tc>
                  <a:txBody>
                    <a:bodyPr/>
                    <a:lstStyle/>
                    <a:p>
                      <a:r>
                        <a:rPr lang="en-US" sz="2200" b="0" dirty="0">
                          <a:solidFill>
                            <a:schemeClr val="tx1"/>
                          </a:solidFill>
                        </a:rPr>
                        <a:t>Local</a:t>
                      </a:r>
                    </a:p>
                  </a:txBody>
                  <a:tcPr>
                    <a:lnL w="12700" cmpd="sng">
                      <a:noFill/>
                    </a:lnL>
                    <a:lnR w="1270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r>
                        <a:rPr lang="en-US" sz="2200" b="0" dirty="0">
                          <a:solidFill>
                            <a:schemeClr val="tx1"/>
                          </a:solidFill>
                        </a:rPr>
                        <a:t>Of or relating to a city, town or district rather</a:t>
                      </a:r>
                      <a:r>
                        <a:rPr lang="en-US" sz="2200" b="0" baseline="0" dirty="0">
                          <a:solidFill>
                            <a:schemeClr val="tx1"/>
                          </a:solidFill>
                        </a:rPr>
                        <a:t> than a larger area</a:t>
                      </a:r>
                      <a:endParaRPr lang="en-US" sz="2200" b="0" dirty="0">
                        <a:solidFill>
                          <a:schemeClr val="tx1"/>
                        </a:solidFill>
                      </a:endParaRPr>
                    </a:p>
                  </a:txBody>
                  <a:tcPr>
                    <a:lnL w="12700" cap="flat" cmpd="sng" algn="ctr">
                      <a:solidFill>
                        <a:schemeClr val="bg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3950372"/>
                  </a:ext>
                </a:extLst>
              </a:tr>
            </a:tbl>
          </a:graphicData>
        </a:graphic>
      </p:graphicFrame>
      <p:graphicFrame>
        <p:nvGraphicFramePr>
          <p:cNvPr id="29" name="Table 28"/>
          <p:cNvGraphicFramePr>
            <a:graphicFrameLocks noGrp="1"/>
          </p:cNvGraphicFramePr>
          <p:nvPr>
            <p:extLst>
              <p:ext uri="{D42A27DB-BD31-4B8C-83A1-F6EECF244321}">
                <p14:modId xmlns:p14="http://schemas.microsoft.com/office/powerpoint/2010/main" val="4020554464"/>
              </p:ext>
            </p:extLst>
          </p:nvPr>
        </p:nvGraphicFramePr>
        <p:xfrm>
          <a:off x="241296" y="3070642"/>
          <a:ext cx="8694561" cy="451198"/>
        </p:xfrm>
        <a:graphic>
          <a:graphicData uri="http://schemas.openxmlformats.org/drawingml/2006/table">
            <a:tbl>
              <a:tblPr firstRow="1" bandRow="1">
                <a:tableStyleId>{5C22544A-7EE6-4342-B048-85BDC9FD1C3A}</a:tableStyleId>
              </a:tblPr>
              <a:tblGrid>
                <a:gridCol w="2785674">
                  <a:extLst>
                    <a:ext uri="{9D8B030D-6E8A-4147-A177-3AD203B41FA5}">
                      <a16:colId xmlns:a16="http://schemas.microsoft.com/office/drawing/2014/main" val="1768698090"/>
                    </a:ext>
                  </a:extLst>
                </a:gridCol>
                <a:gridCol w="5908887">
                  <a:extLst>
                    <a:ext uri="{9D8B030D-6E8A-4147-A177-3AD203B41FA5}">
                      <a16:colId xmlns:a16="http://schemas.microsoft.com/office/drawing/2014/main" val="997969611"/>
                    </a:ext>
                  </a:extLst>
                </a:gridCol>
              </a:tblGrid>
              <a:tr h="4511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mn-lt"/>
                          <a:ea typeface="+mn-ea"/>
                          <a:cs typeface="+mn-cs"/>
                        </a:rPr>
                        <a:t>Need</a:t>
                      </a:r>
                    </a:p>
                  </a:txBody>
                  <a:tcPr>
                    <a:lnL w="12700" cmpd="sng">
                      <a:noFill/>
                    </a:lnL>
                    <a:lnR w="1270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mn-lt"/>
                          <a:ea typeface="+mn-ea"/>
                          <a:cs typeface="+mn-cs"/>
                        </a:rPr>
                        <a:t>To require, to be necessary</a:t>
                      </a:r>
                    </a:p>
                  </a:txBody>
                  <a:tcPr>
                    <a:lnL w="12700" cap="flat" cmpd="sng" algn="ctr">
                      <a:solidFill>
                        <a:schemeClr val="bg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609089012"/>
                  </a:ext>
                </a:extLst>
              </a:tr>
            </a:tbl>
          </a:graphicData>
        </a:graphic>
      </p:graphicFrame>
      <p:graphicFrame>
        <p:nvGraphicFramePr>
          <p:cNvPr id="32" name="Table 31"/>
          <p:cNvGraphicFramePr>
            <a:graphicFrameLocks noGrp="1"/>
          </p:cNvGraphicFramePr>
          <p:nvPr>
            <p:extLst>
              <p:ext uri="{D42A27DB-BD31-4B8C-83A1-F6EECF244321}">
                <p14:modId xmlns:p14="http://schemas.microsoft.com/office/powerpoint/2010/main" val="3907274762"/>
              </p:ext>
            </p:extLst>
          </p:nvPr>
        </p:nvGraphicFramePr>
        <p:xfrm>
          <a:off x="241297" y="2349362"/>
          <a:ext cx="8694561" cy="762000"/>
        </p:xfrm>
        <a:graphic>
          <a:graphicData uri="http://schemas.openxmlformats.org/drawingml/2006/table">
            <a:tbl>
              <a:tblPr firstRow="1" bandRow="1">
                <a:tableStyleId>{5C22544A-7EE6-4342-B048-85BDC9FD1C3A}</a:tableStyleId>
              </a:tblPr>
              <a:tblGrid>
                <a:gridCol w="2785674">
                  <a:extLst>
                    <a:ext uri="{9D8B030D-6E8A-4147-A177-3AD203B41FA5}">
                      <a16:colId xmlns:a16="http://schemas.microsoft.com/office/drawing/2014/main" val="3688766513"/>
                    </a:ext>
                  </a:extLst>
                </a:gridCol>
                <a:gridCol w="5908887">
                  <a:extLst>
                    <a:ext uri="{9D8B030D-6E8A-4147-A177-3AD203B41FA5}">
                      <a16:colId xmlns:a16="http://schemas.microsoft.com/office/drawing/2014/main" val="1680558780"/>
                    </a:ext>
                  </a:extLst>
                </a:gridCol>
              </a:tblGrid>
              <a:tr h="370840">
                <a:tc>
                  <a:txBody>
                    <a:bodyPr/>
                    <a:lstStyle/>
                    <a:p>
                      <a:r>
                        <a:rPr lang="en-US" sz="2200" b="0" dirty="0">
                          <a:solidFill>
                            <a:schemeClr val="tx1"/>
                          </a:solidFill>
                        </a:rPr>
                        <a:t>Nonprofit</a:t>
                      </a:r>
                    </a:p>
                  </a:txBody>
                  <a:tcPr>
                    <a:lnL w="12700" cmpd="sng">
                      <a:noFill/>
                    </a:lnL>
                    <a:lnR w="1270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b="0" dirty="0">
                          <a:solidFill>
                            <a:schemeClr val="tx1"/>
                          </a:solidFill>
                        </a:rPr>
                        <a:t>An organization whose purpose is something other than making a profit.</a:t>
                      </a:r>
                    </a:p>
                  </a:txBody>
                  <a:tcPr>
                    <a:lnL w="12700" cap="flat" cmpd="sng" algn="ctr">
                      <a:solidFill>
                        <a:schemeClr val="bg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348621670"/>
                  </a:ext>
                </a:extLst>
              </a:tr>
            </a:tbl>
          </a:graphicData>
        </a:graphic>
      </p:graphicFrame>
      <p:graphicFrame>
        <p:nvGraphicFramePr>
          <p:cNvPr id="35" name="Table 34"/>
          <p:cNvGraphicFramePr>
            <a:graphicFrameLocks noGrp="1"/>
          </p:cNvGraphicFramePr>
          <p:nvPr>
            <p:extLst>
              <p:ext uri="{D42A27DB-BD31-4B8C-83A1-F6EECF244321}">
                <p14:modId xmlns:p14="http://schemas.microsoft.com/office/powerpoint/2010/main" val="3034069294"/>
              </p:ext>
            </p:extLst>
          </p:nvPr>
        </p:nvGraphicFramePr>
        <p:xfrm>
          <a:off x="241294" y="4268937"/>
          <a:ext cx="8694560" cy="762000"/>
        </p:xfrm>
        <a:graphic>
          <a:graphicData uri="http://schemas.openxmlformats.org/drawingml/2006/table">
            <a:tbl>
              <a:tblPr firstRow="1" bandRow="1">
                <a:tableStyleId>{5C22544A-7EE6-4342-B048-85BDC9FD1C3A}</a:tableStyleId>
              </a:tblPr>
              <a:tblGrid>
                <a:gridCol w="2784113">
                  <a:extLst>
                    <a:ext uri="{9D8B030D-6E8A-4147-A177-3AD203B41FA5}">
                      <a16:colId xmlns:a16="http://schemas.microsoft.com/office/drawing/2014/main" val="2908904880"/>
                    </a:ext>
                  </a:extLst>
                </a:gridCol>
                <a:gridCol w="5910447">
                  <a:extLst>
                    <a:ext uri="{9D8B030D-6E8A-4147-A177-3AD203B41FA5}">
                      <a16:colId xmlns:a16="http://schemas.microsoft.com/office/drawing/2014/main" val="2452540206"/>
                    </a:ext>
                  </a:extLst>
                </a:gridCol>
              </a:tblGrid>
              <a:tr h="370840">
                <a:tc>
                  <a:txBody>
                    <a:bodyPr/>
                    <a:lstStyle/>
                    <a:p>
                      <a:r>
                        <a:rPr lang="en-US" sz="2200" b="0" dirty="0">
                          <a:solidFill>
                            <a:schemeClr val="tx1"/>
                          </a:solidFill>
                        </a:rPr>
                        <a:t>National </a:t>
                      </a:r>
                    </a:p>
                  </a:txBody>
                  <a:tcPr>
                    <a:lnL w="12700" cmpd="sng">
                      <a:noFill/>
                    </a:lnL>
                    <a:lnR w="1270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5">
                        <a:lumMod val="20000"/>
                        <a:lumOff val="80000"/>
                      </a:schemeClr>
                    </a:solidFill>
                  </a:tcPr>
                </a:tc>
                <a:tc>
                  <a:txBody>
                    <a:bodyPr/>
                    <a:lstStyle/>
                    <a:p>
                      <a:r>
                        <a:rPr lang="en-US" sz="2200" b="0" dirty="0">
                          <a:solidFill>
                            <a:schemeClr val="tx1"/>
                          </a:solidFill>
                        </a:rPr>
                        <a:t>Of or relating to a nation; common to or characteristic of a whole nation</a:t>
                      </a:r>
                    </a:p>
                  </a:txBody>
                  <a:tcPr>
                    <a:lnL w="12700" cap="flat" cmpd="sng" algn="ctr">
                      <a:solidFill>
                        <a:schemeClr val="bg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180743208"/>
                  </a:ext>
                </a:extLst>
              </a:tr>
            </a:tbl>
          </a:graphicData>
        </a:graphic>
      </p:graphicFrame>
      <p:graphicFrame>
        <p:nvGraphicFramePr>
          <p:cNvPr id="36" name="Table 35"/>
          <p:cNvGraphicFramePr>
            <a:graphicFrameLocks noGrp="1"/>
          </p:cNvGraphicFramePr>
          <p:nvPr>
            <p:extLst>
              <p:ext uri="{D42A27DB-BD31-4B8C-83A1-F6EECF244321}">
                <p14:modId xmlns:p14="http://schemas.microsoft.com/office/powerpoint/2010/main" val="475218640"/>
              </p:ext>
            </p:extLst>
          </p:nvPr>
        </p:nvGraphicFramePr>
        <p:xfrm>
          <a:off x="241300" y="5027911"/>
          <a:ext cx="8694560" cy="762000"/>
        </p:xfrm>
        <a:graphic>
          <a:graphicData uri="http://schemas.openxmlformats.org/drawingml/2006/table">
            <a:tbl>
              <a:tblPr firstRow="1" bandRow="1">
                <a:tableStyleId>{5C22544A-7EE6-4342-B048-85BDC9FD1C3A}</a:tableStyleId>
              </a:tblPr>
              <a:tblGrid>
                <a:gridCol w="2778171">
                  <a:extLst>
                    <a:ext uri="{9D8B030D-6E8A-4147-A177-3AD203B41FA5}">
                      <a16:colId xmlns:a16="http://schemas.microsoft.com/office/drawing/2014/main" val="2465312289"/>
                    </a:ext>
                  </a:extLst>
                </a:gridCol>
                <a:gridCol w="5916389">
                  <a:extLst>
                    <a:ext uri="{9D8B030D-6E8A-4147-A177-3AD203B41FA5}">
                      <a16:colId xmlns:a16="http://schemas.microsoft.com/office/drawing/2014/main" val="3932313391"/>
                    </a:ext>
                  </a:extLst>
                </a:gridCol>
              </a:tblGrid>
              <a:tr h="370840">
                <a:tc>
                  <a:txBody>
                    <a:bodyPr/>
                    <a:lstStyle/>
                    <a:p>
                      <a:r>
                        <a:rPr lang="en-US" sz="2200" b="0" dirty="0">
                          <a:solidFill>
                            <a:schemeClr val="tx1"/>
                          </a:solidFill>
                        </a:rPr>
                        <a:t>Global</a:t>
                      </a:r>
                    </a:p>
                  </a:txBody>
                  <a:tcPr>
                    <a:lnL w="12700" cmpd="sng">
                      <a:noFill/>
                    </a:lnL>
                    <a:lnR w="12700" cap="flat" cmpd="sng" algn="ctr">
                      <a:solidFill>
                        <a:schemeClr val="bg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bg1">
                        <a:lumMod val="95000"/>
                      </a:schemeClr>
                    </a:solidFill>
                  </a:tcPr>
                </a:tc>
                <a:tc>
                  <a:txBody>
                    <a:bodyPr/>
                    <a:lstStyle/>
                    <a:p>
                      <a:r>
                        <a:rPr lang="en-US" sz="2200" b="0" dirty="0">
                          <a:solidFill>
                            <a:schemeClr val="tx1"/>
                          </a:solidFill>
                        </a:rPr>
                        <a:t>Of,</a:t>
                      </a:r>
                      <a:r>
                        <a:rPr lang="en-US" sz="2200" b="0" baseline="0" dirty="0">
                          <a:solidFill>
                            <a:schemeClr val="tx1"/>
                          </a:solidFill>
                        </a:rPr>
                        <a:t> relating to, or involving the entire earth; worldwide</a:t>
                      </a:r>
                      <a:endParaRPr lang="en-US" sz="2200" b="0" dirty="0">
                        <a:solidFill>
                          <a:schemeClr val="tx1"/>
                        </a:solidFill>
                      </a:endParaRPr>
                    </a:p>
                  </a:txBody>
                  <a:tcPr>
                    <a:lnL w="12700" cap="flat" cmpd="sng" algn="ctr">
                      <a:solidFill>
                        <a:schemeClr val="bg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069824371"/>
                  </a:ext>
                </a:extLst>
              </a:tr>
            </a:tbl>
          </a:graphicData>
        </a:graphic>
      </p:graphicFrame>
    </p:spTree>
    <p:extLst>
      <p:ext uri="{BB962C8B-B14F-4D97-AF65-F5344CB8AC3E}">
        <p14:creationId xmlns:p14="http://schemas.microsoft.com/office/powerpoint/2010/main" val="397832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nodePh="1">
                                  <p:stCondLst>
                                    <p:cond delay="0"/>
                                  </p:stCondLst>
                                  <p:endCondLst>
                                    <p:cond evt="begin" delay="0">
                                      <p:tn val="5"/>
                                    </p:cond>
                                  </p:end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2000" fill="hold"/>
                                        <p:tgtEl>
                                          <p:spTgt spid="20"/>
                                        </p:tgtEl>
                                        <p:attrNameLst>
                                          <p:attrName>ppt_x</p:attrName>
                                        </p:attrNameLst>
                                      </p:cBhvr>
                                      <p:tavLst>
                                        <p:tav tm="0">
                                          <p:val>
                                            <p:strVal val="#ppt_x"/>
                                          </p:val>
                                        </p:tav>
                                        <p:tav tm="100000">
                                          <p:val>
                                            <p:strVal val="#ppt_x"/>
                                          </p:val>
                                        </p:tav>
                                      </p:tavLst>
                                    </p:anim>
                                    <p:anim calcmode="lin" valueType="num">
                                      <p:cBhvr additive="base">
                                        <p:cTn id="8" dur="20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1000"/>
                                        <p:tgtEl>
                                          <p:spTgt spid="3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fade">
                                      <p:cBhvr>
                                        <p:cTn id="18" dur="1000"/>
                                        <p:tgtEl>
                                          <p:spTgt spid="2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fade">
                                      <p:cBhvr>
                                        <p:cTn id="23" dur="1000"/>
                                        <p:tgtEl>
                                          <p:spTgt spid="2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1000"/>
                                        <p:tgtEl>
                                          <p:spTgt spid="3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fade">
                                      <p:cBhvr>
                                        <p:cTn id="33" dur="1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35380" y="707231"/>
            <a:ext cx="7379970" cy="1232664"/>
          </a:xfrm>
        </p:spPr>
        <p:txBody>
          <a:bodyPr anchor="t">
            <a:normAutofit/>
          </a:bodyPr>
          <a:lstStyle/>
          <a:p>
            <a:r>
              <a:rPr lang="en-US" dirty="0"/>
              <a:t>What Do You Know About ________?</a:t>
            </a:r>
          </a:p>
        </p:txBody>
      </p:sp>
      <p:sp>
        <p:nvSpPr>
          <p:cNvPr id="19" name="Content Placeholder 4"/>
          <p:cNvSpPr txBox="1">
            <a:spLocks/>
          </p:cNvSpPr>
          <p:nvPr/>
        </p:nvSpPr>
        <p:spPr>
          <a:xfrm>
            <a:off x="481190" y="1412875"/>
            <a:ext cx="2542997" cy="407055"/>
          </a:xfrm>
          <a:prstGeom prst="rect">
            <a:avLst/>
          </a:prstGeom>
          <a:solidFill>
            <a:schemeClr val="bg1">
              <a:lumMod val="85000"/>
            </a:schemeClr>
          </a:solidFill>
        </p:spPr>
        <p:txBody>
          <a:bodyPr vert="horz" lIns="144000" tIns="0" rIns="0" bIns="0" rtlCol="0" anchor="ctr"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en-US" sz="1700" b="1" dirty="0">
                <a:solidFill>
                  <a:srgbClr val="009DA7"/>
                </a:solidFill>
              </a:rPr>
              <a:t>Know</a:t>
            </a:r>
          </a:p>
        </p:txBody>
      </p:sp>
      <p:sp>
        <p:nvSpPr>
          <p:cNvPr id="21" name="Content Placeholder 4"/>
          <p:cNvSpPr txBox="1">
            <a:spLocks/>
          </p:cNvSpPr>
          <p:nvPr/>
        </p:nvSpPr>
        <p:spPr>
          <a:xfrm>
            <a:off x="3348039" y="1412875"/>
            <a:ext cx="2411412" cy="407055"/>
          </a:xfrm>
          <a:prstGeom prst="rect">
            <a:avLst/>
          </a:prstGeom>
          <a:solidFill>
            <a:schemeClr val="bg1">
              <a:lumMod val="85000"/>
            </a:schemeClr>
          </a:solidFill>
        </p:spPr>
        <p:txBody>
          <a:bodyPr vert="horz" lIns="144000" tIns="0" rIns="0" bIns="0" rtlCol="0" anchor="ctr"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700" b="1" dirty="0">
                <a:solidFill>
                  <a:srgbClr val="009DA7"/>
                </a:solidFill>
              </a:rPr>
              <a:t>Want to Know</a:t>
            </a:r>
          </a:p>
        </p:txBody>
      </p:sp>
      <p:sp>
        <p:nvSpPr>
          <p:cNvPr id="22" name="Content Placeholder 4"/>
          <p:cNvSpPr txBox="1">
            <a:spLocks/>
          </p:cNvSpPr>
          <p:nvPr/>
        </p:nvSpPr>
        <p:spPr>
          <a:xfrm>
            <a:off x="6084888" y="1412875"/>
            <a:ext cx="2590800" cy="407055"/>
          </a:xfrm>
          <a:prstGeom prst="rect">
            <a:avLst/>
          </a:prstGeom>
          <a:solidFill>
            <a:schemeClr val="bg1">
              <a:lumMod val="85000"/>
            </a:schemeClr>
          </a:solidFill>
        </p:spPr>
        <p:txBody>
          <a:bodyPr vert="horz" lIns="144000" tIns="0" rIns="0" bIns="0" rtlCol="0" anchor="ctr"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700" b="1" dirty="0">
                <a:solidFill>
                  <a:srgbClr val="009DA7"/>
                </a:solidFill>
              </a:rPr>
              <a:t>Learned</a:t>
            </a:r>
          </a:p>
        </p:txBody>
      </p:sp>
      <p:cxnSp>
        <p:nvCxnSpPr>
          <p:cNvPr id="24" name="Straight Connector 23"/>
          <p:cNvCxnSpPr/>
          <p:nvPr/>
        </p:nvCxnSpPr>
        <p:spPr>
          <a:xfrm flipH="1">
            <a:off x="3194050" y="1412875"/>
            <a:ext cx="10888" cy="4284663"/>
          </a:xfrm>
          <a:prstGeom prst="line">
            <a:avLst/>
          </a:prstGeom>
          <a:ln w="12700">
            <a:solidFill>
              <a:srgbClr val="009DA7"/>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924550" y="1412875"/>
            <a:ext cx="0" cy="4284663"/>
          </a:xfrm>
          <a:prstGeom prst="line">
            <a:avLst/>
          </a:prstGeom>
          <a:ln w="12700">
            <a:solidFill>
              <a:srgbClr val="009DA7"/>
            </a:solidFill>
          </a:ln>
        </p:spPr>
        <p:style>
          <a:lnRef idx="1">
            <a:schemeClr val="accent1"/>
          </a:lnRef>
          <a:fillRef idx="0">
            <a:schemeClr val="accent1"/>
          </a:fillRef>
          <a:effectRef idx="0">
            <a:schemeClr val="accent1"/>
          </a:effectRef>
          <a:fontRef idx="minor">
            <a:schemeClr val="tx1"/>
          </a:fontRef>
        </p:style>
      </p:cxnSp>
      <p:sp>
        <p:nvSpPr>
          <p:cNvPr id="26" name="Content Placeholder 4"/>
          <p:cNvSpPr txBox="1">
            <a:spLocks/>
          </p:cNvSpPr>
          <p:nvPr/>
        </p:nvSpPr>
        <p:spPr>
          <a:xfrm>
            <a:off x="481191" y="2078831"/>
            <a:ext cx="2542996" cy="3618706"/>
          </a:xfrm>
          <a:prstGeom prst="rect">
            <a:avLst/>
          </a:prstGeom>
        </p:spPr>
        <p:txBody>
          <a:bodyPr vert="horz" lIns="91440" tIns="45720" rIns="91440" bIns="45720" rtlCol="0">
            <a:noAutofit/>
          </a:bodyPr>
          <a:lstStyle>
            <a:lvl1pPr marL="228600" indent="-180000" algn="l" defTabSz="914400" rtl="0" eaLnBrk="1" latinLnBrk="0" hangingPunct="1">
              <a:lnSpc>
                <a:spcPct val="100000"/>
              </a:lnSpc>
              <a:spcBef>
                <a:spcPts val="1000"/>
              </a:spcBef>
              <a:spcAft>
                <a:spcPts val="1000"/>
              </a:spcAft>
              <a:buFont typeface="Arial" panose="020B0604020202020204" pitchFamily="34" charset="0"/>
              <a:buChar char="•"/>
              <a:defRPr sz="1900" kern="1200">
                <a:solidFill>
                  <a:schemeClr val="tx1"/>
                </a:solidFill>
                <a:latin typeface="+mn-lt"/>
                <a:ea typeface="+mn-ea"/>
                <a:cs typeface="+mn-cs"/>
              </a:defRPr>
            </a:lvl1pPr>
            <a:lvl2pPr marL="6858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2pPr>
            <a:lvl3pPr marL="11430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3pPr>
            <a:lvl4pPr marL="16002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4pPr>
            <a:lvl5pPr marL="20574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Arial" panose="020B0604020202020204" pitchFamily="34" charset="0"/>
              <a:buNone/>
              <a:defRPr/>
            </a:pPr>
            <a:r>
              <a:rPr lang="en-US" sz="1700" dirty="0"/>
              <a:t> </a:t>
            </a:r>
          </a:p>
        </p:txBody>
      </p:sp>
      <p:sp>
        <p:nvSpPr>
          <p:cNvPr id="30" name="Content Placeholder 4"/>
          <p:cNvSpPr txBox="1">
            <a:spLocks/>
          </p:cNvSpPr>
          <p:nvPr/>
        </p:nvSpPr>
        <p:spPr>
          <a:xfrm>
            <a:off x="3348039" y="2078831"/>
            <a:ext cx="2411412" cy="3618706"/>
          </a:xfrm>
          <a:prstGeom prst="rect">
            <a:avLst/>
          </a:prstGeom>
        </p:spPr>
        <p:txBody>
          <a:bodyPr vert="horz" lIns="91440" tIns="45720" rIns="91440" bIns="45720" rtlCol="0">
            <a:noAutofit/>
          </a:bodyPr>
          <a:lstStyle>
            <a:lvl1pPr marL="228600" indent="-180000" algn="l" defTabSz="914400" rtl="0" eaLnBrk="1" latinLnBrk="0" hangingPunct="1">
              <a:lnSpc>
                <a:spcPct val="100000"/>
              </a:lnSpc>
              <a:spcBef>
                <a:spcPts val="1000"/>
              </a:spcBef>
              <a:spcAft>
                <a:spcPts val="1000"/>
              </a:spcAft>
              <a:buFont typeface="Arial" panose="020B0604020202020204" pitchFamily="34" charset="0"/>
              <a:buChar char="•"/>
              <a:defRPr sz="1900" kern="1200">
                <a:solidFill>
                  <a:schemeClr val="tx1"/>
                </a:solidFill>
                <a:latin typeface="+mn-lt"/>
                <a:ea typeface="+mn-ea"/>
                <a:cs typeface="+mn-cs"/>
              </a:defRPr>
            </a:lvl1pPr>
            <a:lvl2pPr marL="6858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2pPr>
            <a:lvl3pPr marL="11430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3pPr>
            <a:lvl4pPr marL="16002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4pPr>
            <a:lvl5pPr marL="20574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Arial" panose="020B0604020202020204" pitchFamily="34" charset="0"/>
              <a:buNone/>
              <a:defRPr/>
            </a:pPr>
            <a:r>
              <a:rPr lang="en-US" sz="1700" dirty="0"/>
              <a:t> </a:t>
            </a:r>
          </a:p>
        </p:txBody>
      </p:sp>
      <p:sp>
        <p:nvSpPr>
          <p:cNvPr id="31" name="Content Placeholder 4"/>
          <p:cNvSpPr txBox="1">
            <a:spLocks/>
          </p:cNvSpPr>
          <p:nvPr/>
        </p:nvSpPr>
        <p:spPr>
          <a:xfrm>
            <a:off x="6104256" y="2078832"/>
            <a:ext cx="2590800" cy="3618706"/>
          </a:xfrm>
          <a:prstGeom prst="rect">
            <a:avLst/>
          </a:prstGeom>
        </p:spPr>
        <p:txBody>
          <a:bodyPr vert="horz" lIns="91440" tIns="45720" rIns="91440" bIns="45720" rtlCol="0">
            <a:noAutofit/>
          </a:bodyPr>
          <a:lstStyle>
            <a:lvl1pPr marL="228600" indent="-180000" algn="l" defTabSz="914400" rtl="0" eaLnBrk="1" latinLnBrk="0" hangingPunct="1">
              <a:lnSpc>
                <a:spcPct val="100000"/>
              </a:lnSpc>
              <a:spcBef>
                <a:spcPts val="1000"/>
              </a:spcBef>
              <a:spcAft>
                <a:spcPts val="1000"/>
              </a:spcAft>
              <a:buFont typeface="Arial" panose="020B0604020202020204" pitchFamily="34" charset="0"/>
              <a:buChar char="•"/>
              <a:defRPr sz="1900" kern="1200">
                <a:solidFill>
                  <a:schemeClr val="tx1"/>
                </a:solidFill>
                <a:latin typeface="+mn-lt"/>
                <a:ea typeface="+mn-ea"/>
                <a:cs typeface="+mn-cs"/>
              </a:defRPr>
            </a:lvl1pPr>
            <a:lvl2pPr marL="6858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2pPr>
            <a:lvl3pPr marL="11430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3pPr>
            <a:lvl4pPr marL="16002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4pPr>
            <a:lvl5pPr marL="20574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Arial" panose="020B0604020202020204" pitchFamily="34" charset="0"/>
              <a:buNone/>
              <a:defRPr/>
            </a:pPr>
            <a:r>
              <a:rPr lang="en-US" sz="1700" dirty="0"/>
              <a:t> </a:t>
            </a:r>
          </a:p>
        </p:txBody>
      </p:sp>
    </p:spTree>
    <p:extLst>
      <p:ext uri="{BB962C8B-B14F-4D97-AF65-F5344CB8AC3E}">
        <p14:creationId xmlns:p14="http://schemas.microsoft.com/office/powerpoint/2010/main" val="10324756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35379" y="707231"/>
            <a:ext cx="7917879" cy="1232664"/>
          </a:xfrm>
        </p:spPr>
        <p:txBody>
          <a:bodyPr anchor="t">
            <a:normAutofit fontScale="90000"/>
          </a:bodyPr>
          <a:lstStyle/>
          <a:p>
            <a:r>
              <a:rPr lang="en-US" dirty="0"/>
              <a:t>___________________ is our guest speaker from _______________________________________.</a:t>
            </a:r>
          </a:p>
        </p:txBody>
      </p:sp>
      <p:sp>
        <p:nvSpPr>
          <p:cNvPr id="26" name="Content Placeholder 4"/>
          <p:cNvSpPr txBox="1">
            <a:spLocks/>
          </p:cNvSpPr>
          <p:nvPr/>
        </p:nvSpPr>
        <p:spPr>
          <a:xfrm>
            <a:off x="481191" y="2078831"/>
            <a:ext cx="2542996" cy="3618706"/>
          </a:xfrm>
          <a:prstGeom prst="rect">
            <a:avLst/>
          </a:prstGeom>
        </p:spPr>
        <p:txBody>
          <a:bodyPr vert="horz" lIns="91440" tIns="45720" rIns="91440" bIns="45720" rtlCol="0">
            <a:noAutofit/>
          </a:bodyPr>
          <a:lstStyle>
            <a:lvl1pPr marL="228600" indent="-180000" algn="l" defTabSz="914400" rtl="0" eaLnBrk="1" latinLnBrk="0" hangingPunct="1">
              <a:lnSpc>
                <a:spcPct val="100000"/>
              </a:lnSpc>
              <a:spcBef>
                <a:spcPts val="1000"/>
              </a:spcBef>
              <a:spcAft>
                <a:spcPts val="1000"/>
              </a:spcAft>
              <a:buFont typeface="Arial" panose="020B0604020202020204" pitchFamily="34" charset="0"/>
              <a:buChar char="•"/>
              <a:defRPr sz="1900" kern="1200">
                <a:solidFill>
                  <a:schemeClr val="tx1"/>
                </a:solidFill>
                <a:latin typeface="+mn-lt"/>
                <a:ea typeface="+mn-ea"/>
                <a:cs typeface="+mn-cs"/>
              </a:defRPr>
            </a:lvl1pPr>
            <a:lvl2pPr marL="6858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2pPr>
            <a:lvl3pPr marL="11430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3pPr>
            <a:lvl4pPr marL="16002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4pPr>
            <a:lvl5pPr marL="20574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Arial" panose="020B0604020202020204" pitchFamily="34" charset="0"/>
              <a:buNone/>
              <a:defRPr/>
            </a:pPr>
            <a:r>
              <a:rPr lang="en-US" sz="1700" dirty="0"/>
              <a:t> </a:t>
            </a:r>
          </a:p>
        </p:txBody>
      </p:sp>
      <p:sp>
        <p:nvSpPr>
          <p:cNvPr id="30" name="Content Placeholder 4"/>
          <p:cNvSpPr txBox="1">
            <a:spLocks/>
          </p:cNvSpPr>
          <p:nvPr/>
        </p:nvSpPr>
        <p:spPr>
          <a:xfrm>
            <a:off x="3348039" y="2078831"/>
            <a:ext cx="2411412" cy="3618706"/>
          </a:xfrm>
          <a:prstGeom prst="rect">
            <a:avLst/>
          </a:prstGeom>
        </p:spPr>
        <p:txBody>
          <a:bodyPr vert="horz" lIns="91440" tIns="45720" rIns="91440" bIns="45720" rtlCol="0">
            <a:noAutofit/>
          </a:bodyPr>
          <a:lstStyle>
            <a:lvl1pPr marL="228600" indent="-180000" algn="l" defTabSz="914400" rtl="0" eaLnBrk="1" latinLnBrk="0" hangingPunct="1">
              <a:lnSpc>
                <a:spcPct val="100000"/>
              </a:lnSpc>
              <a:spcBef>
                <a:spcPts val="1000"/>
              </a:spcBef>
              <a:spcAft>
                <a:spcPts val="1000"/>
              </a:spcAft>
              <a:buFont typeface="Arial" panose="020B0604020202020204" pitchFamily="34" charset="0"/>
              <a:buChar char="•"/>
              <a:defRPr sz="1900" kern="1200">
                <a:solidFill>
                  <a:schemeClr val="tx1"/>
                </a:solidFill>
                <a:latin typeface="+mn-lt"/>
                <a:ea typeface="+mn-ea"/>
                <a:cs typeface="+mn-cs"/>
              </a:defRPr>
            </a:lvl1pPr>
            <a:lvl2pPr marL="6858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2pPr>
            <a:lvl3pPr marL="11430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3pPr>
            <a:lvl4pPr marL="16002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4pPr>
            <a:lvl5pPr marL="20574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Arial" panose="020B0604020202020204" pitchFamily="34" charset="0"/>
              <a:buNone/>
              <a:defRPr/>
            </a:pPr>
            <a:r>
              <a:rPr lang="en-US" sz="1700" dirty="0"/>
              <a:t> </a:t>
            </a:r>
          </a:p>
        </p:txBody>
      </p:sp>
      <p:sp>
        <p:nvSpPr>
          <p:cNvPr id="31" name="Content Placeholder 4"/>
          <p:cNvSpPr txBox="1">
            <a:spLocks/>
          </p:cNvSpPr>
          <p:nvPr/>
        </p:nvSpPr>
        <p:spPr>
          <a:xfrm>
            <a:off x="6104256" y="2078832"/>
            <a:ext cx="2590800" cy="3618706"/>
          </a:xfrm>
          <a:prstGeom prst="rect">
            <a:avLst/>
          </a:prstGeom>
        </p:spPr>
        <p:txBody>
          <a:bodyPr vert="horz" lIns="91440" tIns="45720" rIns="91440" bIns="45720" rtlCol="0">
            <a:noAutofit/>
          </a:bodyPr>
          <a:lstStyle>
            <a:lvl1pPr marL="228600" indent="-180000" algn="l" defTabSz="914400" rtl="0" eaLnBrk="1" latinLnBrk="0" hangingPunct="1">
              <a:lnSpc>
                <a:spcPct val="100000"/>
              </a:lnSpc>
              <a:spcBef>
                <a:spcPts val="1000"/>
              </a:spcBef>
              <a:spcAft>
                <a:spcPts val="1000"/>
              </a:spcAft>
              <a:buFont typeface="Arial" panose="020B0604020202020204" pitchFamily="34" charset="0"/>
              <a:buChar char="•"/>
              <a:defRPr sz="1900" kern="1200">
                <a:solidFill>
                  <a:schemeClr val="tx1"/>
                </a:solidFill>
                <a:latin typeface="+mn-lt"/>
                <a:ea typeface="+mn-ea"/>
                <a:cs typeface="+mn-cs"/>
              </a:defRPr>
            </a:lvl1pPr>
            <a:lvl2pPr marL="6858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2pPr>
            <a:lvl3pPr marL="11430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3pPr>
            <a:lvl4pPr marL="16002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4pPr>
            <a:lvl5pPr marL="2057400" indent="-180000" algn="l" defTabSz="914400" rtl="0" eaLnBrk="1" latinLnBrk="0" hangingPunct="1">
              <a:lnSpc>
                <a:spcPct val="100000"/>
              </a:lnSpc>
              <a:spcBef>
                <a:spcPts val="500"/>
              </a:spcBef>
              <a:spcAft>
                <a:spcPts val="1000"/>
              </a:spcAft>
              <a:buFont typeface="Arial" panose="020B0604020202020204" pitchFamily="34" charset="0"/>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Arial" panose="020B0604020202020204" pitchFamily="34" charset="0"/>
              <a:buNone/>
              <a:defRPr/>
            </a:pPr>
            <a:r>
              <a:rPr lang="en-US" sz="1700" dirty="0"/>
              <a:t> </a:t>
            </a:r>
          </a:p>
        </p:txBody>
      </p:sp>
      <p:sp>
        <p:nvSpPr>
          <p:cNvPr id="11" name="Content Placeholder 4"/>
          <p:cNvSpPr>
            <a:spLocks noGrp="1"/>
          </p:cNvSpPr>
          <p:nvPr>
            <p:ph idx="1"/>
          </p:nvPr>
        </p:nvSpPr>
        <p:spPr>
          <a:xfrm>
            <a:off x="1137602" y="1845092"/>
            <a:ext cx="7538086" cy="3277710"/>
          </a:xfrm>
        </p:spPr>
        <p:txBody>
          <a:bodyPr>
            <a:normAutofit/>
          </a:bodyPr>
          <a:lstStyle/>
          <a:p>
            <a:r>
              <a:rPr lang="en-US" sz="2200" dirty="0"/>
              <a:t>Mission Statement …</a:t>
            </a:r>
          </a:p>
          <a:p>
            <a:endParaRPr lang="en-US" sz="2200" dirty="0"/>
          </a:p>
          <a:p>
            <a:endParaRPr lang="en-US" sz="2200" dirty="0"/>
          </a:p>
          <a:p>
            <a:r>
              <a:rPr lang="en-US" sz="2200" dirty="0"/>
              <a:t>Needs of the Organization …</a:t>
            </a:r>
          </a:p>
          <a:p>
            <a:endParaRPr lang="en-US" sz="2000" dirty="0"/>
          </a:p>
        </p:txBody>
      </p:sp>
    </p:spTree>
    <p:extLst>
      <p:ext uri="{BB962C8B-B14F-4D97-AF65-F5344CB8AC3E}">
        <p14:creationId xmlns:p14="http://schemas.microsoft.com/office/powerpoint/2010/main" val="649487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355</TotalTime>
  <Words>474</Words>
  <Application>Microsoft Office PowerPoint</Application>
  <PresentationFormat>On-screen Show (4:3)</PresentationFormat>
  <Paragraphs>82</Paragraphs>
  <Slides>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MS Mincho</vt:lpstr>
      <vt:lpstr>Arial</vt:lpstr>
      <vt:lpstr>Calibri</vt:lpstr>
      <vt:lpstr>Calibri Light</vt:lpstr>
      <vt:lpstr>Symbol</vt:lpstr>
      <vt:lpstr>Times New Roman</vt:lpstr>
      <vt:lpstr>Office Theme</vt:lpstr>
      <vt:lpstr>LESSON 6</vt:lpstr>
      <vt:lpstr>VOCABULARY Review</vt:lpstr>
      <vt:lpstr>What Do You Know About ________?</vt:lpstr>
      <vt:lpstr>___________________ is our guest speaker from _______________________________________.</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VIDEO:  WHAT IS PHILANTHROPY?</dc:title>
  <dc:creator>Microsoft Office User</dc:creator>
  <cp:lastModifiedBy>David Williams</cp:lastModifiedBy>
  <cp:revision>46</cp:revision>
  <dcterms:created xsi:type="dcterms:W3CDTF">2016-07-15T14:38:03Z</dcterms:created>
  <dcterms:modified xsi:type="dcterms:W3CDTF">2017-10-16T22:41:59Z</dcterms:modified>
</cp:coreProperties>
</file>